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hmed ashraf" initials="aa" lastIdx="1" clrIdx="0">
    <p:extLst>
      <p:ext uri="{19B8F6BF-5375-455C-9EA6-DF929625EA0E}">
        <p15:presenceInfo xmlns:p15="http://schemas.microsoft.com/office/powerpoint/2012/main" userId="aa6ebf1eb7c5cdf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7" autoAdjust="0"/>
    <p:restoredTop sz="94660"/>
  </p:normalViewPr>
  <p:slideViewPr>
    <p:cSldViewPr snapToGrid="0">
      <p:cViewPr varScale="1">
        <p:scale>
          <a:sx n="84" d="100"/>
          <a:sy n="84" d="100"/>
        </p:scale>
        <p:origin x="16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8/9/2024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8/9/2024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7241C-8A50-4370-A795-22FD56B4EE1A}"/>
              </a:ext>
            </a:extLst>
          </p:cNvPr>
          <p:cNvSpPr>
            <a:spLocks noGrp="1"/>
          </p:cNvSpPr>
          <p:nvPr>
            <p:ph type="ctrTitle"/>
          </p:nvPr>
        </p:nvSpPr>
        <p:spPr>
          <a:xfrm>
            <a:off x="1405890" y="1122363"/>
            <a:ext cx="9898380" cy="2387600"/>
          </a:xfrm>
        </p:spPr>
        <p:txBody>
          <a:bodyPr/>
          <a:lstStyle/>
          <a:p>
            <a:r>
              <a:rPr lang="en-US" sz="4800" dirty="0"/>
              <a:t>Name / Ahmed ashraf </a:t>
            </a:r>
            <a:r>
              <a:rPr lang="en-US" sz="4800" dirty="0" err="1"/>
              <a:t>Abdelhady</a:t>
            </a:r>
            <a:br>
              <a:rPr lang="en-US" sz="4800" dirty="0"/>
            </a:br>
            <a:endParaRPr lang="en-US" dirty="0"/>
          </a:p>
        </p:txBody>
      </p:sp>
      <p:sp>
        <p:nvSpPr>
          <p:cNvPr id="3" name="Subtitle 2">
            <a:extLst>
              <a:ext uri="{FF2B5EF4-FFF2-40B4-BE49-F238E27FC236}">
                <a16:creationId xmlns:a16="http://schemas.microsoft.com/office/drawing/2014/main" id="{1B6B733E-299A-42E5-A2F2-B8C455E7D603}"/>
              </a:ext>
            </a:extLst>
          </p:cNvPr>
          <p:cNvSpPr>
            <a:spLocks noGrp="1"/>
          </p:cNvSpPr>
          <p:nvPr>
            <p:ph type="subTitle" idx="1"/>
          </p:nvPr>
        </p:nvSpPr>
        <p:spPr/>
        <p:txBody>
          <a:bodyPr/>
          <a:lstStyle/>
          <a:p>
            <a:r>
              <a:rPr lang="en-US" dirty="0"/>
              <a:t>Sec : 1</a:t>
            </a:r>
          </a:p>
          <a:p>
            <a:r>
              <a:rPr lang="en-US" dirty="0"/>
              <a:t>Traffic light controller</a:t>
            </a:r>
          </a:p>
          <a:p>
            <a:r>
              <a:rPr lang="en-US" dirty="0"/>
              <a:t>Second academic year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449704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54186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1D750-2245-4205-A1D4-F17AE83ADDF9}"/>
              </a:ext>
            </a:extLst>
          </p:cNvPr>
          <p:cNvSpPr>
            <a:spLocks noGrp="1"/>
          </p:cNvSpPr>
          <p:nvPr>
            <p:ph type="title"/>
          </p:nvPr>
        </p:nvSpPr>
        <p:spPr>
          <a:xfrm>
            <a:off x="777240" y="1430048"/>
            <a:ext cx="11292840" cy="3244822"/>
          </a:xfrm>
        </p:spPr>
        <p:txBody>
          <a:bodyPr>
            <a:normAutofit/>
          </a:bodyPr>
          <a:lstStyle/>
          <a:p>
            <a:r>
              <a:rPr lang="en-US" b="1" dirty="0">
                <a:effectLst/>
                <a:latin typeface="Calibri" panose="020F0502020204030204" pitchFamily="34" charset="0"/>
                <a:ea typeface="Calibri" panose="020F0502020204030204" pitchFamily="34" charset="0"/>
                <a:cs typeface="Arial" panose="020B0604020202020204" pitchFamily="34" charset="0"/>
              </a:rPr>
              <a:t>Characteristics Comparison: ATMega328P vs PIC16F877A.</a:t>
            </a:r>
            <a:br>
              <a:rPr lang="en-US"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Tree>
    <p:extLst>
      <p:ext uri="{BB962C8B-B14F-4D97-AF65-F5344CB8AC3E}">
        <p14:creationId xmlns:p14="http://schemas.microsoft.com/office/powerpoint/2010/main" val="1243119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E6189F00-410A-4CE6-B85B-B1614B452C6E}"/>
              </a:ext>
            </a:extLst>
          </p:cNvPr>
          <p:cNvGraphicFramePr>
            <a:graphicFrameLocks noGrp="1"/>
          </p:cNvGraphicFramePr>
          <p:nvPr>
            <p:extLst>
              <p:ext uri="{D42A27DB-BD31-4B8C-83A1-F6EECF244321}">
                <p14:modId xmlns:p14="http://schemas.microsoft.com/office/powerpoint/2010/main" val="111878671"/>
              </p:ext>
            </p:extLst>
          </p:nvPr>
        </p:nvGraphicFramePr>
        <p:xfrm>
          <a:off x="1668780" y="696806"/>
          <a:ext cx="8467138" cy="5212503"/>
        </p:xfrm>
        <a:graphic>
          <a:graphicData uri="http://schemas.openxmlformats.org/drawingml/2006/table">
            <a:tbl>
              <a:tblPr firstRow="1" bandRow="1">
                <a:tableStyleId>{5C22544A-7EE6-4342-B048-85BDC9FD1C3A}</a:tableStyleId>
              </a:tblPr>
              <a:tblGrid>
                <a:gridCol w="1840230">
                  <a:extLst>
                    <a:ext uri="{9D8B030D-6E8A-4147-A177-3AD203B41FA5}">
                      <a16:colId xmlns:a16="http://schemas.microsoft.com/office/drawing/2014/main" val="2096170854"/>
                    </a:ext>
                  </a:extLst>
                </a:gridCol>
                <a:gridCol w="2263140">
                  <a:extLst>
                    <a:ext uri="{9D8B030D-6E8A-4147-A177-3AD203B41FA5}">
                      <a16:colId xmlns:a16="http://schemas.microsoft.com/office/drawing/2014/main" val="3977082034"/>
                    </a:ext>
                  </a:extLst>
                </a:gridCol>
                <a:gridCol w="2372360">
                  <a:extLst>
                    <a:ext uri="{9D8B030D-6E8A-4147-A177-3AD203B41FA5}">
                      <a16:colId xmlns:a16="http://schemas.microsoft.com/office/drawing/2014/main" val="97837313"/>
                    </a:ext>
                  </a:extLst>
                </a:gridCol>
                <a:gridCol w="1991408">
                  <a:extLst>
                    <a:ext uri="{9D8B030D-6E8A-4147-A177-3AD203B41FA5}">
                      <a16:colId xmlns:a16="http://schemas.microsoft.com/office/drawing/2014/main" val="1387942130"/>
                    </a:ext>
                  </a:extLst>
                </a:gridCol>
              </a:tblGrid>
              <a:tr h="1737501">
                <a:tc>
                  <a:txBody>
                    <a:bodyPr/>
                    <a:lstStyle/>
                    <a:p>
                      <a:endParaRPr lang="en-US" dirty="0"/>
                    </a:p>
                  </a:txBody>
                  <a:tcPr/>
                </a:tc>
                <a:tc>
                  <a:txBody>
                    <a:bodyPr/>
                    <a:lstStyle/>
                    <a:p>
                      <a:r>
                        <a:rPr lang="en-US" sz="1800" b="1" kern="1200" dirty="0">
                          <a:solidFill>
                            <a:schemeClr val="lt1"/>
                          </a:solidFill>
                          <a:effectLst/>
                          <a:latin typeface="+mn-lt"/>
                          <a:ea typeface="+mn-ea"/>
                          <a:cs typeface="+mn-cs"/>
                        </a:rPr>
                        <a:t> </a:t>
                      </a:r>
                    </a:p>
                    <a:p>
                      <a:r>
                        <a:rPr lang="en-US" sz="1800" b="1" kern="1200" dirty="0">
                          <a:solidFill>
                            <a:schemeClr val="lt1"/>
                          </a:solidFill>
                          <a:effectLst/>
                          <a:latin typeface="+mn-lt"/>
                          <a:ea typeface="+mn-ea"/>
                          <a:cs typeface="+mn-cs"/>
                        </a:rPr>
                        <a:t> </a:t>
                      </a:r>
                      <a:r>
                        <a:rPr lang="en-US" sz="2000" b="1" kern="1200" dirty="0">
                          <a:solidFill>
                            <a:schemeClr val="lt1"/>
                          </a:solidFill>
                          <a:effectLst/>
                          <a:latin typeface="+mn-lt"/>
                          <a:ea typeface="+mn-ea"/>
                          <a:cs typeface="+mn-cs"/>
                        </a:rPr>
                        <a:t>Memory Size</a:t>
                      </a:r>
                      <a:endParaRPr lang="en-US" sz="2000" dirty="0"/>
                    </a:p>
                  </a:txBody>
                  <a:tcPr/>
                </a:tc>
                <a:tc>
                  <a:txBody>
                    <a:bodyPr/>
                    <a:lstStyle/>
                    <a:p>
                      <a:r>
                        <a:rPr lang="en-US" sz="1800" b="1" kern="1200" dirty="0">
                          <a:solidFill>
                            <a:schemeClr val="lt1"/>
                          </a:solidFill>
                          <a:effectLst/>
                          <a:latin typeface="+mn-lt"/>
                          <a:ea typeface="+mn-ea"/>
                          <a:cs typeface="+mn-cs"/>
                        </a:rPr>
                        <a:t> </a:t>
                      </a:r>
                    </a:p>
                    <a:p>
                      <a:r>
                        <a:rPr lang="en-US" sz="2000" b="1" kern="1200" dirty="0">
                          <a:solidFill>
                            <a:schemeClr val="lt1"/>
                          </a:solidFill>
                          <a:effectLst/>
                          <a:latin typeface="+mn-lt"/>
                          <a:ea typeface="+mn-ea"/>
                          <a:cs typeface="+mn-cs"/>
                        </a:rPr>
                        <a:t>Power Consumption</a:t>
                      </a:r>
                      <a:endParaRPr lang="en-US" sz="2000" dirty="0"/>
                    </a:p>
                  </a:txBody>
                  <a:tcPr/>
                </a:tc>
                <a:tc>
                  <a:txBody>
                    <a:bodyPr/>
                    <a:lstStyle/>
                    <a:p>
                      <a:r>
                        <a:rPr lang="en-US" sz="1800" b="1" kern="1200" dirty="0">
                          <a:solidFill>
                            <a:schemeClr val="lt1"/>
                          </a:solidFill>
                          <a:effectLst/>
                          <a:latin typeface="+mn-lt"/>
                          <a:ea typeface="+mn-ea"/>
                          <a:cs typeface="+mn-cs"/>
                        </a:rPr>
                        <a:t> </a:t>
                      </a:r>
                    </a:p>
                    <a:p>
                      <a:r>
                        <a:rPr lang="en-US" sz="1800" b="1" kern="1200" dirty="0">
                          <a:solidFill>
                            <a:schemeClr val="lt1"/>
                          </a:solidFill>
                          <a:effectLst/>
                          <a:latin typeface="+mn-lt"/>
                          <a:ea typeface="+mn-ea"/>
                          <a:cs typeface="+mn-cs"/>
                        </a:rPr>
                        <a:t>Pin Count</a:t>
                      </a:r>
                      <a:endParaRPr lang="en-US" dirty="0"/>
                    </a:p>
                  </a:txBody>
                  <a:tcPr/>
                </a:tc>
                <a:extLst>
                  <a:ext uri="{0D108BD9-81ED-4DB2-BD59-A6C34878D82A}">
                    <a16:rowId xmlns:a16="http://schemas.microsoft.com/office/drawing/2014/main" val="204579891"/>
                  </a:ext>
                </a:extLst>
              </a:tr>
              <a:tr h="1737501">
                <a:tc>
                  <a:txBody>
                    <a:bodyPr/>
                    <a:lstStyle/>
                    <a:p>
                      <a:endParaRPr lang="en-US" sz="1800" b="1" kern="1200" dirty="0">
                        <a:solidFill>
                          <a:schemeClr val="dk1"/>
                        </a:solidFill>
                        <a:effectLst/>
                        <a:latin typeface="+mn-lt"/>
                        <a:ea typeface="+mn-ea"/>
                        <a:cs typeface="+mn-cs"/>
                      </a:endParaRPr>
                    </a:p>
                    <a:p>
                      <a:r>
                        <a:rPr lang="en-US" sz="1800" b="1" kern="1200" dirty="0">
                          <a:solidFill>
                            <a:schemeClr val="dk1"/>
                          </a:solidFill>
                          <a:effectLst/>
                          <a:latin typeface="+mn-lt"/>
                          <a:ea typeface="+mn-ea"/>
                          <a:cs typeface="+mn-cs"/>
                        </a:rPr>
                        <a:t>ATMega328P</a:t>
                      </a:r>
                      <a:endParaRPr lang="en-US" dirty="0"/>
                    </a:p>
                  </a:txBody>
                  <a:tcPr/>
                </a:tc>
                <a:tc>
                  <a:txBody>
                    <a:bodyPr/>
                    <a:lstStyle/>
                    <a:p>
                      <a:r>
                        <a:rPr lang="en-US" sz="1800" kern="1200" dirty="0">
                          <a:solidFill>
                            <a:schemeClr val="dk1"/>
                          </a:solidFill>
                          <a:effectLst/>
                          <a:latin typeface="+mn-lt"/>
                          <a:ea typeface="+mn-ea"/>
                          <a:cs typeface="+mn-cs"/>
                        </a:rPr>
                        <a:t>It has 32KB of Flash memory, 1KB of EEPROM, and 2KB of SRAM.</a:t>
                      </a:r>
                      <a:endParaRPr lang="en-US" dirty="0"/>
                    </a:p>
                  </a:txBody>
                  <a:tcPr/>
                </a:tc>
                <a:tc>
                  <a:txBody>
                    <a:bodyPr/>
                    <a:lstStyle/>
                    <a:p>
                      <a:r>
                        <a:rPr lang="en-US" sz="1800" kern="1200" dirty="0">
                          <a:solidFill>
                            <a:schemeClr val="dk1"/>
                          </a:solidFill>
                          <a:effectLst/>
                          <a:latin typeface="+mn-lt"/>
                          <a:ea typeface="+mn-ea"/>
                          <a:cs typeface="+mn-cs"/>
                        </a:rPr>
                        <a:t>Known for its low power consumption, especially in sleep modes.</a:t>
                      </a:r>
                      <a:endParaRPr lang="en-US" dirty="0"/>
                    </a:p>
                  </a:txBody>
                  <a:tcPr/>
                </a:tc>
                <a:tc>
                  <a:txBody>
                    <a:bodyPr/>
                    <a:lstStyle/>
                    <a:p>
                      <a:r>
                        <a:rPr lang="en-US" sz="1800" kern="1200" dirty="0">
                          <a:solidFill>
                            <a:schemeClr val="dk1"/>
                          </a:solidFill>
                          <a:effectLst/>
                          <a:latin typeface="+mn-lt"/>
                          <a:ea typeface="+mn-ea"/>
                          <a:cs typeface="+mn-cs"/>
                        </a:rPr>
                        <a:t>Comes in a 28-pin package.</a:t>
                      </a:r>
                      <a:endParaRPr lang="en-US" dirty="0"/>
                    </a:p>
                  </a:txBody>
                  <a:tcPr/>
                </a:tc>
                <a:extLst>
                  <a:ext uri="{0D108BD9-81ED-4DB2-BD59-A6C34878D82A}">
                    <a16:rowId xmlns:a16="http://schemas.microsoft.com/office/drawing/2014/main" val="669623837"/>
                  </a:ext>
                </a:extLst>
              </a:tr>
              <a:tr h="1737501">
                <a:tc>
                  <a:txBody>
                    <a:bodyPr/>
                    <a:lstStyle/>
                    <a:p>
                      <a:r>
                        <a:rPr lang="en-US" sz="1800" b="1" kern="1200" dirty="0">
                          <a:solidFill>
                            <a:schemeClr val="dk1"/>
                          </a:solidFill>
                          <a:effectLst/>
                          <a:latin typeface="+mn-lt"/>
                          <a:ea typeface="+mn-ea"/>
                          <a:cs typeface="+mn-cs"/>
                        </a:rPr>
                        <a:t> </a:t>
                      </a:r>
                    </a:p>
                    <a:p>
                      <a:r>
                        <a:rPr lang="en-US" sz="1800" b="1" kern="1200" dirty="0">
                          <a:solidFill>
                            <a:schemeClr val="dk1"/>
                          </a:solidFill>
                          <a:effectLst/>
                          <a:latin typeface="+mn-lt"/>
                          <a:ea typeface="+mn-ea"/>
                          <a:cs typeface="+mn-cs"/>
                        </a:rPr>
                        <a:t>PIC16F877A</a:t>
                      </a:r>
                      <a:endParaRPr lang="en-US" dirty="0"/>
                    </a:p>
                  </a:txBody>
                  <a:tcPr/>
                </a:tc>
                <a:tc>
                  <a:txBody>
                    <a:bodyPr/>
                    <a:lstStyle/>
                    <a:p>
                      <a:r>
                        <a:rPr lang="en-US" sz="1800" kern="1200" dirty="0">
                          <a:solidFill>
                            <a:schemeClr val="dk1"/>
                          </a:solidFill>
                          <a:effectLst/>
                          <a:latin typeface="+mn-lt"/>
                          <a:ea typeface="+mn-ea"/>
                          <a:cs typeface="+mn-cs"/>
                        </a:rPr>
                        <a:t>It has 14KB of Flash memory, 368 bytes of EEPROM, and 368 bytes of RAM.</a:t>
                      </a:r>
                      <a:endParaRPr lang="en-US" dirty="0"/>
                    </a:p>
                  </a:txBody>
                  <a:tcPr/>
                </a:tc>
                <a:tc>
                  <a:txBody>
                    <a:bodyPr/>
                    <a:lstStyle/>
                    <a:p>
                      <a:r>
                        <a:rPr lang="en-US" sz="1800" kern="1200" dirty="0">
                          <a:solidFill>
                            <a:schemeClr val="dk1"/>
                          </a:solidFill>
                          <a:effectLst/>
                          <a:latin typeface="+mn-lt"/>
                          <a:ea typeface="+mn-ea"/>
                          <a:cs typeface="+mn-cs"/>
                        </a:rPr>
                        <a:t>Known for its low power consumption, especially in sleep modes.</a:t>
                      </a:r>
                      <a:endParaRPr lang="en-US" dirty="0"/>
                    </a:p>
                  </a:txBody>
                  <a:tcPr/>
                </a:tc>
                <a:tc>
                  <a:txBody>
                    <a:bodyPr/>
                    <a:lstStyle/>
                    <a:p>
                      <a:r>
                        <a:rPr lang="en-US" sz="1800" kern="1200" dirty="0">
                          <a:solidFill>
                            <a:schemeClr val="dk1"/>
                          </a:solidFill>
                          <a:effectLst/>
                          <a:latin typeface="+mn-lt"/>
                          <a:ea typeface="+mn-ea"/>
                          <a:cs typeface="+mn-cs"/>
                        </a:rPr>
                        <a:t>Comes in a 40-pin DIP package.</a:t>
                      </a:r>
                      <a:endParaRPr lang="en-US" dirty="0"/>
                    </a:p>
                  </a:txBody>
                  <a:tcPr/>
                </a:tc>
                <a:extLst>
                  <a:ext uri="{0D108BD9-81ED-4DB2-BD59-A6C34878D82A}">
                    <a16:rowId xmlns:a16="http://schemas.microsoft.com/office/drawing/2014/main" val="1680082987"/>
                  </a:ext>
                </a:extLst>
              </a:tr>
            </a:tbl>
          </a:graphicData>
        </a:graphic>
      </p:graphicFrame>
    </p:spTree>
    <p:extLst>
      <p:ext uri="{BB962C8B-B14F-4D97-AF65-F5344CB8AC3E}">
        <p14:creationId xmlns:p14="http://schemas.microsoft.com/office/powerpoint/2010/main" val="1148115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48D4F-E9F7-4D77-9FEB-E5814775507C}"/>
              </a:ext>
            </a:extLst>
          </p:cNvPr>
          <p:cNvSpPr>
            <a:spLocks noGrp="1"/>
          </p:cNvSpPr>
          <p:nvPr>
            <p:ph type="title"/>
          </p:nvPr>
        </p:nvSpPr>
        <p:spPr>
          <a:xfrm>
            <a:off x="1431868" y="499765"/>
            <a:ext cx="10613071" cy="1478570"/>
          </a:xfrm>
        </p:spPr>
        <p:txBody>
          <a:bodyPr>
            <a:noAutofit/>
          </a:bodyPr>
          <a:lstStyle/>
          <a:p>
            <a:r>
              <a:rPr lang="en-US" b="1" dirty="0">
                <a:effectLst/>
                <a:latin typeface="Calibri" panose="020F0502020204030204" pitchFamily="34" charset="0"/>
                <a:ea typeface="Calibri" panose="020F0502020204030204" pitchFamily="34" charset="0"/>
                <a:cs typeface="Arial" panose="020B0604020202020204" pitchFamily="34" charset="0"/>
              </a:rPr>
              <a:t>Examples of Embedded Systems where ATMega328P is a Better Choice:</a:t>
            </a:r>
            <a:br>
              <a:rPr lang="en-US"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1A35A5CB-B90D-40AB-B44E-10818405FE7E}"/>
              </a:ext>
            </a:extLst>
          </p:cNvPr>
          <p:cNvSpPr>
            <a:spLocks noGrp="1"/>
          </p:cNvSpPr>
          <p:nvPr>
            <p:ph sz="half" idx="1"/>
          </p:nvPr>
        </p:nvSpPr>
        <p:spPr/>
        <p:txBody>
          <a:bodyPr/>
          <a:lstStyle/>
          <a:p>
            <a:pPr marL="342900" marR="0" lvl="0" indent="-342900" rtl="0">
              <a:lnSpc>
                <a:spcPct val="115000"/>
              </a:lnSpc>
              <a:spcBef>
                <a:spcPts val="0"/>
              </a:spcBef>
              <a:spcAft>
                <a:spcPts val="1000"/>
              </a:spcAft>
              <a:buFont typeface="+mj-lt"/>
              <a:buAutoNum type="arabicPeriod"/>
            </a:pPr>
            <a:r>
              <a:rPr lang="en-US" sz="1800" b="1" dirty="0">
                <a:effectLst/>
                <a:latin typeface="Calibri" panose="020F0502020204030204" pitchFamily="34" charset="0"/>
                <a:ea typeface="Calibri" panose="020F0502020204030204" pitchFamily="34" charset="0"/>
                <a:cs typeface="Arial" panose="020B0604020202020204" pitchFamily="34" charset="0"/>
              </a:rPr>
              <a:t>Low Power IoT Devices: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For battery-powered IoT devices that require low power consumption, the ATMega328P's efficient power management makes it a better choice. Applications like wireless sensor nodes, smart wearables, or environmental monitoring systems benefit from the ATMega328P's low power features.</a:t>
            </a:r>
          </a:p>
          <a:p>
            <a:endParaRPr lang="en-US" dirty="0"/>
          </a:p>
        </p:txBody>
      </p:sp>
      <p:sp>
        <p:nvSpPr>
          <p:cNvPr id="4" name="Content Placeholder 3">
            <a:extLst>
              <a:ext uri="{FF2B5EF4-FFF2-40B4-BE49-F238E27FC236}">
                <a16:creationId xmlns:a16="http://schemas.microsoft.com/office/drawing/2014/main" id="{CCE414B3-24A1-4A45-A0A9-BDFE90362BF8}"/>
              </a:ext>
            </a:extLst>
          </p:cNvPr>
          <p:cNvSpPr>
            <a:spLocks noGrp="1"/>
          </p:cNvSpPr>
          <p:nvPr>
            <p:ph sz="half" idx="2"/>
          </p:nvPr>
        </p:nvSpPr>
        <p:spPr/>
        <p:txBody>
          <a:bodyPr/>
          <a:lstStyle/>
          <a:p>
            <a:pPr marL="342900" marR="0" lvl="0" indent="-342900" rtl="0">
              <a:lnSpc>
                <a:spcPct val="115000"/>
              </a:lnSpc>
              <a:spcBef>
                <a:spcPts val="0"/>
              </a:spcBef>
              <a:spcAft>
                <a:spcPts val="1000"/>
              </a:spcAft>
              <a:buFont typeface="+mj-lt"/>
              <a:buAutoNum type="arabicPeriod"/>
            </a:pPr>
            <a:r>
              <a:rPr lang="en-US" sz="1800" b="1" dirty="0">
                <a:effectLst/>
                <a:latin typeface="Calibri" panose="020F0502020204030204" pitchFamily="34" charset="0"/>
                <a:ea typeface="Calibri" panose="020F0502020204030204" pitchFamily="34" charset="0"/>
                <a:cs typeface="Arial" panose="020B0604020202020204" pitchFamily="34" charset="0"/>
              </a:rPr>
              <a:t>DIY Electronics and Educational Projects</a:t>
            </a:r>
            <a:r>
              <a:rPr lang="en-US" sz="1800" dirty="0">
                <a:effectLst/>
                <a:latin typeface="Calibri" panose="020F0502020204030204" pitchFamily="34" charset="0"/>
                <a:ea typeface="Calibri" panose="020F0502020204030204" pitchFamily="34" charset="0"/>
                <a:cs typeface="Arial" panose="020B0604020202020204" pitchFamily="34" charset="0"/>
              </a:rPr>
              <a:t>:</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In scenarios where simplicity and ease of programming are essential, the Arduino Uno, which uses the ATMega328P, is a popular choice for hobbyists, students, and educators. Projects like simple robotics, home automation systems, and interactive art installations can benefit from the Arduino ecosystem and the versatility of the ATMega328P.</a:t>
            </a:r>
          </a:p>
          <a:p>
            <a:endParaRPr lang="en-US" dirty="0"/>
          </a:p>
        </p:txBody>
      </p:sp>
    </p:spTree>
    <p:extLst>
      <p:ext uri="{BB962C8B-B14F-4D97-AF65-F5344CB8AC3E}">
        <p14:creationId xmlns:p14="http://schemas.microsoft.com/office/powerpoint/2010/main" val="1092131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3B614-C36C-4A2C-8037-1B7EA52C3342}"/>
              </a:ext>
            </a:extLst>
          </p:cNvPr>
          <p:cNvSpPr>
            <a:spLocks noGrp="1"/>
          </p:cNvSpPr>
          <p:nvPr>
            <p:ph type="title"/>
          </p:nvPr>
        </p:nvSpPr>
        <p:spPr>
          <a:xfrm>
            <a:off x="1280160" y="1714500"/>
            <a:ext cx="9905955" cy="3429000"/>
          </a:xfrm>
        </p:spPr>
        <p:txBody>
          <a:bodyPr/>
          <a:lstStyle/>
          <a:p>
            <a:r>
              <a:rPr lang="en-US" dirty="0"/>
              <a:t>task2</a:t>
            </a:r>
          </a:p>
        </p:txBody>
      </p:sp>
      <p:sp>
        <p:nvSpPr>
          <p:cNvPr id="3" name="Text Placeholder 2">
            <a:extLst>
              <a:ext uri="{FF2B5EF4-FFF2-40B4-BE49-F238E27FC236}">
                <a16:creationId xmlns:a16="http://schemas.microsoft.com/office/drawing/2014/main" id="{9B9180CE-2BB3-46F9-821A-0480A4B9F982}"/>
              </a:ext>
            </a:extLst>
          </p:cNvPr>
          <p:cNvSpPr>
            <a:spLocks noGrp="1"/>
          </p:cNvSpPr>
          <p:nvPr>
            <p:ph type="body" sz="half" idx="2"/>
          </p:nvPr>
        </p:nvSpPr>
        <p:spPr>
          <a:xfrm>
            <a:off x="1280160" y="4030979"/>
            <a:ext cx="9764213" cy="1371599"/>
          </a:xfrm>
        </p:spPr>
        <p:txBody>
          <a:bodyPr/>
          <a:lstStyle/>
          <a:p>
            <a:r>
              <a:rPr lang="en-US" dirty="0"/>
              <a:t>Traffic light controller</a:t>
            </a:r>
            <a:endParaRPr lang="en-US" sz="2000" dirty="0"/>
          </a:p>
          <a:p>
            <a:endParaRPr lang="en-US" dirty="0"/>
          </a:p>
        </p:txBody>
      </p:sp>
    </p:spTree>
    <p:extLst>
      <p:ext uri="{BB962C8B-B14F-4D97-AF65-F5344CB8AC3E}">
        <p14:creationId xmlns:p14="http://schemas.microsoft.com/office/powerpoint/2010/main" val="31617405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D5EA1-DE79-4DE5-BD7D-39AF2A5572C4}"/>
              </a:ext>
            </a:extLst>
          </p:cNvPr>
          <p:cNvSpPr>
            <a:spLocks noGrp="1"/>
          </p:cNvSpPr>
          <p:nvPr>
            <p:ph type="title"/>
          </p:nvPr>
        </p:nvSpPr>
        <p:spPr>
          <a:xfrm>
            <a:off x="1038543" y="0"/>
            <a:ext cx="9905998" cy="1478570"/>
          </a:xfrm>
        </p:spPr>
        <p:txBody>
          <a:bodyPr/>
          <a:lstStyle/>
          <a:p>
            <a:r>
              <a:rPr lang="en-US" dirty="0"/>
              <a:t>The circuit</a:t>
            </a:r>
          </a:p>
        </p:txBody>
      </p:sp>
      <p:pic>
        <p:nvPicPr>
          <p:cNvPr id="4" name="Content Placeholder 3">
            <a:extLst>
              <a:ext uri="{FF2B5EF4-FFF2-40B4-BE49-F238E27FC236}">
                <a16:creationId xmlns:a16="http://schemas.microsoft.com/office/drawing/2014/main" id="{1E4F49A8-DB70-417F-8923-C43B532349A5}"/>
              </a:ext>
            </a:extLst>
          </p:cNvPr>
          <p:cNvPicPr>
            <a:picLocks noGrp="1" noChangeAspect="1"/>
          </p:cNvPicPr>
          <p:nvPr>
            <p:ph idx="1"/>
          </p:nvPr>
        </p:nvPicPr>
        <p:blipFill>
          <a:blip r:embed="rId2"/>
          <a:stretch>
            <a:fillRect/>
          </a:stretch>
        </p:blipFill>
        <p:spPr>
          <a:xfrm>
            <a:off x="1858664" y="1046624"/>
            <a:ext cx="8108296" cy="5495726"/>
          </a:xfrm>
        </p:spPr>
      </p:pic>
    </p:spTree>
    <p:extLst>
      <p:ext uri="{BB962C8B-B14F-4D97-AF65-F5344CB8AC3E}">
        <p14:creationId xmlns:p14="http://schemas.microsoft.com/office/powerpoint/2010/main" val="5725219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EC84D-D933-444E-8D1C-8AC4FC9DEFC3}"/>
              </a:ext>
            </a:extLst>
          </p:cNvPr>
          <p:cNvSpPr>
            <a:spLocks noGrp="1"/>
          </p:cNvSpPr>
          <p:nvPr>
            <p:ph type="title"/>
          </p:nvPr>
        </p:nvSpPr>
        <p:spPr>
          <a:xfrm>
            <a:off x="1255713" y="278130"/>
            <a:ext cx="9905998" cy="725488"/>
          </a:xfrm>
        </p:spPr>
        <p:txBody>
          <a:bodyPr/>
          <a:lstStyle/>
          <a:p>
            <a:r>
              <a:rPr lang="en-US" dirty="0"/>
              <a:t>Video of the circuit</a:t>
            </a:r>
          </a:p>
        </p:txBody>
      </p:sp>
      <p:pic>
        <p:nvPicPr>
          <p:cNvPr id="8" name="20240809-0537-36.1710046">
            <a:hlinkClick r:id="" action="ppaction://media"/>
            <a:extLst>
              <a:ext uri="{FF2B5EF4-FFF2-40B4-BE49-F238E27FC236}">
                <a16:creationId xmlns:a16="http://schemas.microsoft.com/office/drawing/2014/main" id="{D4F53F8A-FEBF-4974-BA6E-E51CE6D411A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55713" y="965650"/>
            <a:ext cx="8077835" cy="5614220"/>
          </a:xfrm>
        </p:spPr>
      </p:pic>
    </p:spTree>
    <p:extLst>
      <p:ext uri="{BB962C8B-B14F-4D97-AF65-F5344CB8AC3E}">
        <p14:creationId xmlns:p14="http://schemas.microsoft.com/office/powerpoint/2010/main" val="1186194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64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7765A-9E76-48D9-A79E-A16B3E1496B2}"/>
              </a:ext>
            </a:extLst>
          </p:cNvPr>
          <p:cNvSpPr>
            <a:spLocks noGrp="1"/>
          </p:cNvSpPr>
          <p:nvPr>
            <p:ph type="title"/>
          </p:nvPr>
        </p:nvSpPr>
        <p:spPr/>
        <p:txBody>
          <a:bodyPr/>
          <a:lstStyle/>
          <a:p>
            <a:r>
              <a:rPr lang="en-US" sz="3600" dirty="0"/>
              <a:t>Components :</a:t>
            </a:r>
            <a:endParaRPr lang="en-US" dirty="0"/>
          </a:p>
        </p:txBody>
      </p:sp>
      <p:sp>
        <p:nvSpPr>
          <p:cNvPr id="3" name="Content Placeholder 2">
            <a:extLst>
              <a:ext uri="{FF2B5EF4-FFF2-40B4-BE49-F238E27FC236}">
                <a16:creationId xmlns:a16="http://schemas.microsoft.com/office/drawing/2014/main" id="{4AE935C0-529F-431B-BCDB-69ECC25A7204}"/>
              </a:ext>
            </a:extLst>
          </p:cNvPr>
          <p:cNvSpPr>
            <a:spLocks noGrp="1"/>
          </p:cNvSpPr>
          <p:nvPr>
            <p:ph idx="1"/>
          </p:nvPr>
        </p:nvSpPr>
        <p:spPr>
          <a:xfrm>
            <a:off x="1312862" y="1725930"/>
            <a:ext cx="9905999" cy="4065271"/>
          </a:xfrm>
        </p:spPr>
        <p:txBody>
          <a:bodyPr>
            <a:normAutofit fontScale="47500" lnSpcReduction="20000"/>
          </a:bodyPr>
          <a:lstStyle/>
          <a:p>
            <a:pPr>
              <a:buFont typeface="+mj-lt"/>
              <a:buAutoNum type="arabicPeriod"/>
            </a:pPr>
            <a:r>
              <a:rPr lang="en-US" sz="2900" dirty="0"/>
              <a:t>MUC PIC16f877A</a:t>
            </a:r>
          </a:p>
          <a:p>
            <a:pPr>
              <a:buFont typeface="+mj-lt"/>
              <a:buAutoNum type="arabicPeriod"/>
            </a:pPr>
            <a:r>
              <a:rPr lang="en-US" sz="2900" dirty="0"/>
              <a:t>2 *IC 7477</a:t>
            </a:r>
          </a:p>
          <a:p>
            <a:pPr>
              <a:buFont typeface="+mj-lt"/>
              <a:buAutoNum type="arabicPeriod"/>
            </a:pPr>
            <a:r>
              <a:rPr lang="en-US" sz="2900" dirty="0"/>
              <a:t>4* Press Button</a:t>
            </a:r>
          </a:p>
          <a:p>
            <a:pPr>
              <a:buFont typeface="+mj-lt"/>
              <a:buAutoNum type="arabicPeriod"/>
            </a:pPr>
            <a:r>
              <a:rPr lang="en-US" sz="2900" dirty="0"/>
              <a:t>Cap 100nf</a:t>
            </a:r>
          </a:p>
          <a:p>
            <a:pPr>
              <a:buFont typeface="+mj-lt"/>
              <a:buAutoNum type="arabicPeriod"/>
            </a:pPr>
            <a:r>
              <a:rPr lang="en-US" sz="2900" dirty="0"/>
              <a:t>2* cap 33pf</a:t>
            </a:r>
          </a:p>
          <a:p>
            <a:pPr>
              <a:buFont typeface="+mj-lt"/>
              <a:buAutoNum type="arabicPeriod"/>
            </a:pPr>
            <a:r>
              <a:rPr lang="en-US" sz="2900" dirty="0"/>
              <a:t>Crystal</a:t>
            </a:r>
          </a:p>
          <a:p>
            <a:pPr>
              <a:buFont typeface="+mj-lt"/>
              <a:buAutoNum type="arabicPeriod"/>
            </a:pPr>
            <a:r>
              <a:rPr lang="en-US" sz="2900" dirty="0"/>
              <a:t>16 * Not Gate</a:t>
            </a:r>
          </a:p>
          <a:p>
            <a:pPr>
              <a:buFont typeface="+mj-lt"/>
              <a:buAutoNum type="arabicPeriod"/>
            </a:pPr>
            <a:r>
              <a:rPr lang="en-US" sz="2900" dirty="0"/>
              <a:t>4* NPN transistor</a:t>
            </a:r>
          </a:p>
          <a:p>
            <a:pPr>
              <a:buFont typeface="+mj-lt"/>
              <a:buAutoNum type="arabicPeriod"/>
            </a:pPr>
            <a:r>
              <a:rPr lang="en-US" sz="2900" dirty="0"/>
              <a:t>4*res 4.7k ohm</a:t>
            </a:r>
          </a:p>
          <a:p>
            <a:pPr>
              <a:buFont typeface="+mj-lt"/>
              <a:buAutoNum type="arabicPeriod"/>
            </a:pPr>
            <a:r>
              <a:rPr lang="en-US" sz="2900" dirty="0"/>
              <a:t>5*res 10k ohm</a:t>
            </a:r>
          </a:p>
          <a:p>
            <a:pPr>
              <a:buFont typeface="+mj-lt"/>
              <a:buAutoNum type="arabicPeriod"/>
            </a:pPr>
            <a:r>
              <a:rPr lang="en-US" sz="2900" dirty="0"/>
              <a:t>4* 7 segment common cathode</a:t>
            </a:r>
          </a:p>
          <a:p>
            <a:pPr>
              <a:buFont typeface="+mj-lt"/>
              <a:buAutoNum type="arabicPeriod"/>
            </a:pPr>
            <a:r>
              <a:rPr lang="en-US" sz="2900" dirty="0"/>
              <a:t>2* traffic light</a:t>
            </a:r>
            <a:endParaRPr lang="ar-EG" sz="2900" dirty="0"/>
          </a:p>
          <a:p>
            <a:endParaRPr lang="en-US" dirty="0"/>
          </a:p>
        </p:txBody>
      </p:sp>
    </p:spTree>
    <p:extLst>
      <p:ext uri="{BB962C8B-B14F-4D97-AF65-F5344CB8AC3E}">
        <p14:creationId xmlns:p14="http://schemas.microsoft.com/office/powerpoint/2010/main" val="26131411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C980E-2E2C-4C12-B923-0744FCC913F8}"/>
              </a:ext>
            </a:extLst>
          </p:cNvPr>
          <p:cNvSpPr>
            <a:spLocks noGrp="1"/>
          </p:cNvSpPr>
          <p:nvPr>
            <p:ph type="title"/>
          </p:nvPr>
        </p:nvSpPr>
        <p:spPr>
          <a:xfrm>
            <a:off x="1143001" y="98770"/>
            <a:ext cx="9905998" cy="1478570"/>
          </a:xfrm>
        </p:spPr>
        <p:txBody>
          <a:bodyPr/>
          <a:lstStyle/>
          <a:p>
            <a:r>
              <a:rPr lang="en-US" dirty="0"/>
              <a:t>Code :</a:t>
            </a:r>
          </a:p>
        </p:txBody>
      </p:sp>
      <p:pic>
        <p:nvPicPr>
          <p:cNvPr id="4" name="20240809-0432-23.9071951">
            <a:hlinkClick r:id="" action="ppaction://media"/>
            <a:extLst>
              <a:ext uri="{FF2B5EF4-FFF2-40B4-BE49-F238E27FC236}">
                <a16:creationId xmlns:a16="http://schemas.microsoft.com/office/drawing/2014/main" id="{632AA550-9FBC-4092-8AC4-C824E42F4E6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91590" y="1303020"/>
            <a:ext cx="8915400" cy="5234940"/>
          </a:xfrm>
        </p:spPr>
      </p:pic>
    </p:spTree>
    <p:extLst>
      <p:ext uri="{BB962C8B-B14F-4D97-AF65-F5344CB8AC3E}">
        <p14:creationId xmlns:p14="http://schemas.microsoft.com/office/powerpoint/2010/main" val="45795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2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4D73C-F11E-4392-8F62-F0ECB4AC9097}"/>
              </a:ext>
            </a:extLst>
          </p:cNvPr>
          <p:cNvSpPr>
            <a:spLocks noGrp="1"/>
          </p:cNvSpPr>
          <p:nvPr>
            <p:ph type="title"/>
          </p:nvPr>
        </p:nvSpPr>
        <p:spPr>
          <a:xfrm>
            <a:off x="1141413" y="354331"/>
            <a:ext cx="9905998" cy="1478570"/>
          </a:xfrm>
        </p:spPr>
        <p:txBody>
          <a:bodyPr/>
          <a:lstStyle/>
          <a:p>
            <a:r>
              <a:rPr lang="en-US" dirty="0"/>
              <a:t>Mechanism :</a:t>
            </a:r>
          </a:p>
        </p:txBody>
      </p:sp>
      <p:sp>
        <p:nvSpPr>
          <p:cNvPr id="3" name="Content Placeholder 2">
            <a:extLst>
              <a:ext uri="{FF2B5EF4-FFF2-40B4-BE49-F238E27FC236}">
                <a16:creationId xmlns:a16="http://schemas.microsoft.com/office/drawing/2014/main" id="{ABADFAC2-9925-4877-AB05-81FBC837BFFB}"/>
              </a:ext>
            </a:extLst>
          </p:cNvPr>
          <p:cNvSpPr>
            <a:spLocks noGrp="1"/>
          </p:cNvSpPr>
          <p:nvPr>
            <p:ph idx="1"/>
          </p:nvPr>
        </p:nvSpPr>
        <p:spPr>
          <a:xfrm>
            <a:off x="1141412" y="1680210"/>
            <a:ext cx="9905999" cy="4823459"/>
          </a:xfrm>
        </p:spPr>
        <p:txBody>
          <a:bodyPr>
            <a:normAutofit fontScale="70000" lnSpcReduction="20000"/>
          </a:bodyPr>
          <a:lstStyle/>
          <a:p>
            <a:r>
              <a:rPr lang="en-US" dirty="0"/>
              <a:t>Traffic light using PIC16f877A  , 7447 </a:t>
            </a:r>
            <a:r>
              <a:rPr lang="en-US" dirty="0" err="1"/>
              <a:t>ic</a:t>
            </a:r>
            <a:r>
              <a:rPr lang="en-US" dirty="0"/>
              <a:t>  with Start Switch And Manual/Automatic Switch</a:t>
            </a:r>
          </a:p>
          <a:p>
            <a:r>
              <a:rPr lang="en-US" dirty="0"/>
              <a:t>PIC16F877A Microcontroller: The PIC16F877A serves as the brain of the traffic light controller. It controls the overall operation of the traffic lights, manages the timing of each phase, and interfaces with the 7447 IC to display the countdown time.</a:t>
            </a:r>
          </a:p>
          <a:p>
            <a:r>
              <a:rPr lang="en-US" dirty="0"/>
              <a:t>7447 IC: The 7447 IC is a BCD to 7-segment decoder/driver that takes a BCD input from the microcontroller and drives a 7-segment display to show the countdown time for each traffic light phase. It simplifies the process of displaying numerical values on 7-segment displays.</a:t>
            </a:r>
          </a:p>
          <a:p>
            <a:r>
              <a:rPr lang="en-US" dirty="0"/>
              <a:t>Operation: The PIC16F877A is programmed to control the sequencing of the traffic lights (red, green, yellow) based on predefined timing intervals. The microcontroller sends BCD signals to the 7447 IC to display the countdown time for each phase on the 7-segment displays and take only 4 pins.</a:t>
            </a:r>
          </a:p>
          <a:p>
            <a:r>
              <a:rPr lang="en-US" dirty="0"/>
              <a:t>Interfacing: The PIC16F877A interfaces with the 7447 IC through its GPIO pins. The microcontroller sends BCD data to the 7447 IC to select the appropriate 7-segment display segments to light up based on the countdown time.</a:t>
            </a:r>
          </a:p>
          <a:p>
            <a:r>
              <a:rPr lang="en-US" dirty="0"/>
              <a:t>The chip programmed with </a:t>
            </a:r>
            <a:r>
              <a:rPr lang="en-US" dirty="0" err="1"/>
              <a:t>mikroC</a:t>
            </a:r>
            <a:r>
              <a:rPr lang="en-US" dirty="0"/>
              <a:t> pro.</a:t>
            </a:r>
          </a:p>
          <a:p>
            <a:endParaRPr lang="en-US" dirty="0"/>
          </a:p>
        </p:txBody>
      </p:sp>
    </p:spTree>
    <p:extLst>
      <p:ext uri="{BB962C8B-B14F-4D97-AF65-F5344CB8AC3E}">
        <p14:creationId xmlns:p14="http://schemas.microsoft.com/office/powerpoint/2010/main" val="1832033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41C00-2A28-42A7-B5D6-8EA3B6FDB3B6}"/>
              </a:ext>
            </a:extLst>
          </p:cNvPr>
          <p:cNvSpPr>
            <a:spLocks noGrp="1"/>
          </p:cNvSpPr>
          <p:nvPr>
            <p:ph type="title"/>
          </p:nvPr>
        </p:nvSpPr>
        <p:spPr/>
        <p:txBody>
          <a:bodyPr/>
          <a:lstStyle/>
          <a:p>
            <a:r>
              <a:rPr lang="en-US" dirty="0"/>
              <a:t>Task 1</a:t>
            </a:r>
            <a:br>
              <a:rPr lang="en-US" dirty="0"/>
            </a:br>
            <a:endParaRPr lang="en-US" dirty="0"/>
          </a:p>
        </p:txBody>
      </p:sp>
      <p:sp>
        <p:nvSpPr>
          <p:cNvPr id="3" name="Text Placeholder 2">
            <a:extLst>
              <a:ext uri="{FF2B5EF4-FFF2-40B4-BE49-F238E27FC236}">
                <a16:creationId xmlns:a16="http://schemas.microsoft.com/office/drawing/2014/main" id="{0E4B7A76-D9CA-4802-9137-BDF51B30785C}"/>
              </a:ext>
            </a:extLst>
          </p:cNvPr>
          <p:cNvSpPr>
            <a:spLocks noGrp="1"/>
          </p:cNvSpPr>
          <p:nvPr>
            <p:ph type="body" idx="1"/>
          </p:nvPr>
        </p:nvSpPr>
        <p:spPr/>
        <p:txBody>
          <a:bodyPr/>
          <a:lstStyle/>
          <a:p>
            <a:r>
              <a:rPr lang="en-US" dirty="0"/>
              <a:t>host a presentation on PIC16f877A of Microchip</a:t>
            </a:r>
          </a:p>
        </p:txBody>
      </p:sp>
    </p:spTree>
    <p:extLst>
      <p:ext uri="{BB962C8B-B14F-4D97-AF65-F5344CB8AC3E}">
        <p14:creationId xmlns:p14="http://schemas.microsoft.com/office/powerpoint/2010/main" val="34416045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136E2-4140-4E6E-8918-BA3387EB2594}"/>
              </a:ext>
            </a:extLst>
          </p:cNvPr>
          <p:cNvSpPr>
            <a:spLocks noGrp="1"/>
          </p:cNvSpPr>
          <p:nvPr>
            <p:ph type="title"/>
          </p:nvPr>
        </p:nvSpPr>
        <p:spPr>
          <a:xfrm>
            <a:off x="2206832" y="1315192"/>
            <a:ext cx="7778336" cy="2113808"/>
          </a:xfrm>
        </p:spPr>
        <p:txBody>
          <a:bodyPr>
            <a:normAutofit/>
          </a:bodyPr>
          <a:lstStyle/>
          <a:p>
            <a:r>
              <a:rPr lang="en-US" sz="5400" i="1" dirty="0"/>
              <a:t>Thanks for attention .</a:t>
            </a:r>
          </a:p>
        </p:txBody>
      </p:sp>
      <p:pic>
        <p:nvPicPr>
          <p:cNvPr id="1026" name="Picture 2" descr="Time To Say Goodbye&quot; Images – Browse 38 Stock Photos ...">
            <a:extLst>
              <a:ext uri="{FF2B5EF4-FFF2-40B4-BE49-F238E27FC236}">
                <a16:creationId xmlns:a16="http://schemas.microsoft.com/office/drawing/2014/main" id="{502E4616-2815-4C8D-9BA4-B5D0A1AF98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27367" y="2854531"/>
            <a:ext cx="51435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6001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5D17A-1F7C-4C8B-A1E5-11AF7BAD797C}"/>
              </a:ext>
            </a:extLst>
          </p:cNvPr>
          <p:cNvSpPr>
            <a:spLocks noGrp="1"/>
          </p:cNvSpPr>
          <p:nvPr>
            <p:ph type="title"/>
          </p:nvPr>
        </p:nvSpPr>
        <p:spPr/>
        <p:txBody>
          <a:bodyPr/>
          <a:lstStyle/>
          <a:p>
            <a:r>
              <a:rPr lang="en-US" b="1" dirty="0"/>
              <a:t>Describe </a:t>
            </a:r>
            <a:r>
              <a:rPr lang="en-US" dirty="0"/>
              <a:t>all the pins of PIC16f877A:</a:t>
            </a:r>
          </a:p>
        </p:txBody>
      </p:sp>
      <p:pic>
        <p:nvPicPr>
          <p:cNvPr id="5" name="Content Placeholder 4">
            <a:extLst>
              <a:ext uri="{FF2B5EF4-FFF2-40B4-BE49-F238E27FC236}">
                <a16:creationId xmlns:a16="http://schemas.microsoft.com/office/drawing/2014/main" id="{C945B174-1EDD-4594-9EF5-619D1EBA02AA}"/>
              </a:ext>
            </a:extLst>
          </p:cNvPr>
          <p:cNvPicPr>
            <a:picLocks noGrp="1" noChangeAspect="1"/>
          </p:cNvPicPr>
          <p:nvPr>
            <p:ph idx="1"/>
          </p:nvPr>
        </p:nvPicPr>
        <p:blipFill>
          <a:blip r:embed="rId2"/>
          <a:stretch>
            <a:fillRect/>
          </a:stretch>
        </p:blipFill>
        <p:spPr>
          <a:xfrm>
            <a:off x="994410" y="2097088"/>
            <a:ext cx="3233313" cy="3000794"/>
          </a:xfrm>
        </p:spPr>
      </p:pic>
      <p:sp>
        <p:nvSpPr>
          <p:cNvPr id="7" name="TextBox 6">
            <a:extLst>
              <a:ext uri="{FF2B5EF4-FFF2-40B4-BE49-F238E27FC236}">
                <a16:creationId xmlns:a16="http://schemas.microsoft.com/office/drawing/2014/main" id="{ECC00CB6-D0A0-4EED-91CF-1734C63A90B9}"/>
              </a:ext>
            </a:extLst>
          </p:cNvPr>
          <p:cNvSpPr txBox="1"/>
          <p:nvPr/>
        </p:nvSpPr>
        <p:spPr>
          <a:xfrm>
            <a:off x="4585652" y="2097088"/>
            <a:ext cx="6103620" cy="400110"/>
          </a:xfrm>
          <a:prstGeom prst="rect">
            <a:avLst/>
          </a:prstGeom>
          <a:noFill/>
        </p:spPr>
        <p:txBody>
          <a:bodyPr wrap="square">
            <a:spAutoFit/>
          </a:bodyPr>
          <a:lstStyle/>
          <a:p>
            <a:r>
              <a:rPr lang="en-US" sz="2000" b="1" dirty="0"/>
              <a:t>Power &amp; GND Pins:</a:t>
            </a:r>
            <a:endParaRPr lang="ar-EG" sz="2000" b="1" dirty="0"/>
          </a:p>
        </p:txBody>
      </p:sp>
      <p:sp>
        <p:nvSpPr>
          <p:cNvPr id="9" name="TextBox 8">
            <a:extLst>
              <a:ext uri="{FF2B5EF4-FFF2-40B4-BE49-F238E27FC236}">
                <a16:creationId xmlns:a16="http://schemas.microsoft.com/office/drawing/2014/main" id="{700C672D-4C3A-4ECA-A235-D51352D593AE}"/>
              </a:ext>
            </a:extLst>
          </p:cNvPr>
          <p:cNvSpPr txBox="1"/>
          <p:nvPr/>
        </p:nvSpPr>
        <p:spPr>
          <a:xfrm>
            <a:off x="4585652" y="2627988"/>
            <a:ext cx="6103620" cy="646331"/>
          </a:xfrm>
          <a:prstGeom prst="rect">
            <a:avLst/>
          </a:prstGeom>
          <a:noFill/>
        </p:spPr>
        <p:txBody>
          <a:bodyPr wrap="square">
            <a:spAutoFit/>
          </a:bodyPr>
          <a:lstStyle/>
          <a:p>
            <a:pPr marL="285750" indent="-285750">
              <a:buFont typeface="Courier New" pitchFamily="49" charset="0"/>
              <a:buChar char="o"/>
            </a:pPr>
            <a:r>
              <a:rPr lang="en-US" b="1" dirty="0"/>
              <a:t>VDD :</a:t>
            </a:r>
            <a:r>
              <a:rPr lang="en-US" dirty="0"/>
              <a:t>Power supply (typically +5V).</a:t>
            </a:r>
          </a:p>
          <a:p>
            <a:pPr marL="285750" indent="-285750">
              <a:buFont typeface="Courier New" pitchFamily="49" charset="0"/>
              <a:buChar char="o"/>
            </a:pPr>
            <a:r>
              <a:rPr lang="en-US" b="1" dirty="0"/>
              <a:t>VSS :</a:t>
            </a:r>
            <a:r>
              <a:rPr lang="en-US" dirty="0"/>
              <a:t> Ground.</a:t>
            </a:r>
            <a:endParaRPr lang="ar-EG" dirty="0"/>
          </a:p>
        </p:txBody>
      </p:sp>
      <p:sp>
        <p:nvSpPr>
          <p:cNvPr id="11" name="TextBox 10">
            <a:extLst>
              <a:ext uri="{FF2B5EF4-FFF2-40B4-BE49-F238E27FC236}">
                <a16:creationId xmlns:a16="http://schemas.microsoft.com/office/drawing/2014/main" id="{02E22723-ACA4-4173-98D8-C5E95E0F26D6}"/>
              </a:ext>
            </a:extLst>
          </p:cNvPr>
          <p:cNvSpPr txBox="1"/>
          <p:nvPr/>
        </p:nvSpPr>
        <p:spPr>
          <a:xfrm>
            <a:off x="4585652" y="3774680"/>
            <a:ext cx="6103620" cy="400110"/>
          </a:xfrm>
          <a:prstGeom prst="rect">
            <a:avLst/>
          </a:prstGeom>
          <a:noFill/>
        </p:spPr>
        <p:txBody>
          <a:bodyPr wrap="square">
            <a:spAutoFit/>
          </a:bodyPr>
          <a:lstStyle/>
          <a:p>
            <a:r>
              <a:rPr lang="en-US" sz="2000" b="1" dirty="0"/>
              <a:t>Oscillator</a:t>
            </a:r>
            <a:r>
              <a:rPr lang="en-US" dirty="0"/>
              <a:t> </a:t>
            </a:r>
            <a:r>
              <a:rPr lang="en-US" sz="2000" b="1" dirty="0"/>
              <a:t>Pins</a:t>
            </a:r>
            <a:r>
              <a:rPr lang="en-US" dirty="0"/>
              <a:t>:</a:t>
            </a:r>
            <a:endParaRPr lang="ar-EG" dirty="0"/>
          </a:p>
        </p:txBody>
      </p:sp>
      <p:sp>
        <p:nvSpPr>
          <p:cNvPr id="13" name="TextBox 12">
            <a:extLst>
              <a:ext uri="{FF2B5EF4-FFF2-40B4-BE49-F238E27FC236}">
                <a16:creationId xmlns:a16="http://schemas.microsoft.com/office/drawing/2014/main" id="{E7D0A9A3-4526-40BA-8255-666D6036B0E8}"/>
              </a:ext>
            </a:extLst>
          </p:cNvPr>
          <p:cNvSpPr txBox="1"/>
          <p:nvPr/>
        </p:nvSpPr>
        <p:spPr>
          <a:xfrm>
            <a:off x="4505642" y="4406625"/>
            <a:ext cx="6103620" cy="1200329"/>
          </a:xfrm>
          <a:prstGeom prst="rect">
            <a:avLst/>
          </a:prstGeom>
          <a:noFill/>
        </p:spPr>
        <p:txBody>
          <a:bodyPr wrap="square">
            <a:spAutoFit/>
          </a:bodyPr>
          <a:lstStyle/>
          <a:p>
            <a:pPr marL="285750" indent="-285750">
              <a:buFont typeface="Courier New" pitchFamily="49" charset="0"/>
              <a:buChar char="o"/>
            </a:pPr>
            <a:r>
              <a:rPr lang="en-US" b="1" dirty="0"/>
              <a:t>OSC1/CLKIN :</a:t>
            </a:r>
            <a:r>
              <a:rPr lang="en-US" dirty="0"/>
              <a:t>Input to the internal oscillator or external clock input.</a:t>
            </a:r>
          </a:p>
          <a:p>
            <a:pPr marL="285750" indent="-285750">
              <a:buFont typeface="Courier New" pitchFamily="49" charset="0"/>
              <a:buChar char="o"/>
            </a:pPr>
            <a:r>
              <a:rPr lang="en-US" b="1" dirty="0"/>
              <a:t>OSC2/CLKOUT :</a:t>
            </a:r>
            <a:r>
              <a:rPr lang="en-US" dirty="0"/>
              <a:t>Output of the internal oscillator or clock output.</a:t>
            </a:r>
            <a:endParaRPr lang="ar-EG" dirty="0"/>
          </a:p>
        </p:txBody>
      </p:sp>
      <p:cxnSp>
        <p:nvCxnSpPr>
          <p:cNvPr id="15" name="Straight Connector 14">
            <a:extLst>
              <a:ext uri="{FF2B5EF4-FFF2-40B4-BE49-F238E27FC236}">
                <a16:creationId xmlns:a16="http://schemas.microsoft.com/office/drawing/2014/main" id="{02A25F07-FC2C-49FF-8FDB-078CF5611381}"/>
              </a:ext>
            </a:extLst>
          </p:cNvPr>
          <p:cNvCxnSpPr>
            <a:cxnSpLocks/>
          </p:cNvCxnSpPr>
          <p:nvPr/>
        </p:nvCxnSpPr>
        <p:spPr>
          <a:xfrm>
            <a:off x="4711382" y="3574625"/>
            <a:ext cx="6200881"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662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3179B9-8232-4857-A40B-DCB48E06A5DA}"/>
              </a:ext>
            </a:extLst>
          </p:cNvPr>
          <p:cNvSpPr txBox="1"/>
          <p:nvPr/>
        </p:nvSpPr>
        <p:spPr>
          <a:xfrm>
            <a:off x="1188718" y="909973"/>
            <a:ext cx="6103620" cy="400110"/>
          </a:xfrm>
          <a:prstGeom prst="rect">
            <a:avLst/>
          </a:prstGeom>
          <a:noFill/>
        </p:spPr>
        <p:txBody>
          <a:bodyPr wrap="square">
            <a:spAutoFit/>
          </a:bodyPr>
          <a:lstStyle/>
          <a:p>
            <a:r>
              <a:rPr lang="en-US" sz="2000" b="1" dirty="0"/>
              <a:t>PORT_A:</a:t>
            </a:r>
            <a:endParaRPr lang="ar-EG" sz="2000" b="1" dirty="0"/>
          </a:p>
        </p:txBody>
      </p:sp>
      <p:sp>
        <p:nvSpPr>
          <p:cNvPr id="5" name="TextBox 4">
            <a:extLst>
              <a:ext uri="{FF2B5EF4-FFF2-40B4-BE49-F238E27FC236}">
                <a16:creationId xmlns:a16="http://schemas.microsoft.com/office/drawing/2014/main" id="{64A7BDDA-CAC2-4E5B-BC67-8BB05134E3C8}"/>
              </a:ext>
            </a:extLst>
          </p:cNvPr>
          <p:cNvSpPr txBox="1"/>
          <p:nvPr/>
        </p:nvSpPr>
        <p:spPr>
          <a:xfrm>
            <a:off x="1053342" y="1435090"/>
            <a:ext cx="3451861" cy="4524315"/>
          </a:xfrm>
          <a:prstGeom prst="rect">
            <a:avLst/>
          </a:prstGeom>
          <a:noFill/>
        </p:spPr>
        <p:txBody>
          <a:bodyPr wrap="square">
            <a:spAutoFit/>
          </a:bodyPr>
          <a:lstStyle/>
          <a:p>
            <a:pPr marL="285750" indent="-285750">
              <a:buFont typeface="Courier New" pitchFamily="49" charset="0"/>
              <a:buChar char="o"/>
            </a:pPr>
            <a:r>
              <a:rPr lang="en-US" b="1" dirty="0"/>
              <a:t>RA0 :</a:t>
            </a:r>
            <a:r>
              <a:rPr lang="en-US" dirty="0"/>
              <a:t> Digital I/O. Can also be used as an analog input (AN0).</a:t>
            </a:r>
          </a:p>
          <a:p>
            <a:pPr marL="285750" indent="-285750">
              <a:buFont typeface="Courier New" pitchFamily="49" charset="0"/>
              <a:buChar char="o"/>
            </a:pPr>
            <a:r>
              <a:rPr lang="en-US" b="1" dirty="0"/>
              <a:t>RA1 :</a:t>
            </a:r>
            <a:r>
              <a:rPr lang="en-US" dirty="0"/>
              <a:t> Digital I/O. Can also be used as an analog input (AN1).</a:t>
            </a:r>
          </a:p>
          <a:p>
            <a:pPr marL="285750" indent="-285750">
              <a:buFont typeface="Courier New" pitchFamily="49" charset="0"/>
              <a:buChar char="o"/>
            </a:pPr>
            <a:r>
              <a:rPr lang="en-US" b="1" dirty="0"/>
              <a:t>RA2 :</a:t>
            </a:r>
            <a:r>
              <a:rPr lang="en-US" dirty="0"/>
              <a:t> Digital I/O. Can also be used as an analog input (AN2).</a:t>
            </a:r>
          </a:p>
          <a:p>
            <a:pPr marL="285750" indent="-285750">
              <a:buFont typeface="Courier New" pitchFamily="49" charset="0"/>
              <a:buChar char="o"/>
            </a:pPr>
            <a:r>
              <a:rPr lang="en-US" b="1" dirty="0"/>
              <a:t>RA3 :</a:t>
            </a:r>
            <a:r>
              <a:rPr lang="en-US" dirty="0"/>
              <a:t> Digital I/O. Can also be used as an analog input (AN3).</a:t>
            </a:r>
          </a:p>
          <a:p>
            <a:pPr marL="285750" indent="-285750">
              <a:buFont typeface="Courier New" pitchFamily="49" charset="0"/>
              <a:buChar char="o"/>
            </a:pPr>
            <a:r>
              <a:rPr lang="en-US" b="1" dirty="0"/>
              <a:t>RA4 :</a:t>
            </a:r>
            <a:r>
              <a:rPr lang="en-US" dirty="0"/>
              <a:t> Digital I/O. Can also be used as a T0CKI (Timer0 external clock input).</a:t>
            </a:r>
          </a:p>
          <a:p>
            <a:pPr marL="285750" indent="-285750">
              <a:buFont typeface="Courier New" pitchFamily="49" charset="0"/>
              <a:buChar char="o"/>
            </a:pPr>
            <a:r>
              <a:rPr lang="en-US" b="1" dirty="0"/>
              <a:t>RA5 :</a:t>
            </a:r>
            <a:r>
              <a:rPr lang="en-US" dirty="0"/>
              <a:t> Digital I/O. Can also be used as an analog input (AN4) or a CCP (Capture/Compare/PWM) module output</a:t>
            </a:r>
          </a:p>
        </p:txBody>
      </p:sp>
      <p:sp>
        <p:nvSpPr>
          <p:cNvPr id="7" name="TextBox 6">
            <a:extLst>
              <a:ext uri="{FF2B5EF4-FFF2-40B4-BE49-F238E27FC236}">
                <a16:creationId xmlns:a16="http://schemas.microsoft.com/office/drawing/2014/main" id="{741F5B9E-47EC-44F4-8424-857C16944928}"/>
              </a:ext>
            </a:extLst>
          </p:cNvPr>
          <p:cNvSpPr txBox="1"/>
          <p:nvPr/>
        </p:nvSpPr>
        <p:spPr>
          <a:xfrm>
            <a:off x="4899662" y="898595"/>
            <a:ext cx="6103620" cy="400110"/>
          </a:xfrm>
          <a:prstGeom prst="rect">
            <a:avLst/>
          </a:prstGeom>
          <a:noFill/>
        </p:spPr>
        <p:txBody>
          <a:bodyPr wrap="square">
            <a:spAutoFit/>
          </a:bodyPr>
          <a:lstStyle/>
          <a:p>
            <a:r>
              <a:rPr lang="en-US" sz="2000" b="1" dirty="0"/>
              <a:t>PORT_B :</a:t>
            </a:r>
            <a:endParaRPr lang="ar-EG" sz="2000" b="1" dirty="0"/>
          </a:p>
        </p:txBody>
      </p:sp>
      <p:sp>
        <p:nvSpPr>
          <p:cNvPr id="9" name="TextBox 8">
            <a:extLst>
              <a:ext uri="{FF2B5EF4-FFF2-40B4-BE49-F238E27FC236}">
                <a16:creationId xmlns:a16="http://schemas.microsoft.com/office/drawing/2014/main" id="{21A5DD51-EC54-4494-9B18-51B7DA2D240A}"/>
              </a:ext>
            </a:extLst>
          </p:cNvPr>
          <p:cNvSpPr txBox="1"/>
          <p:nvPr/>
        </p:nvSpPr>
        <p:spPr>
          <a:xfrm>
            <a:off x="4751072" y="1465957"/>
            <a:ext cx="3200400" cy="4524315"/>
          </a:xfrm>
          <a:prstGeom prst="rect">
            <a:avLst/>
          </a:prstGeom>
          <a:noFill/>
        </p:spPr>
        <p:txBody>
          <a:bodyPr wrap="square">
            <a:spAutoFit/>
          </a:bodyPr>
          <a:lstStyle/>
          <a:p>
            <a:pPr marL="285750" indent="-285750">
              <a:buFont typeface="Courier New" pitchFamily="49" charset="0"/>
              <a:buChar char="o"/>
            </a:pPr>
            <a:r>
              <a:rPr lang="en-US" b="1" dirty="0"/>
              <a:t>RB0/INT :</a:t>
            </a:r>
            <a:r>
              <a:rPr lang="en-US" dirty="0"/>
              <a:t> Digital I/O. Can be used as an external interrupt.</a:t>
            </a:r>
          </a:p>
          <a:p>
            <a:pPr marL="285750" indent="-285750">
              <a:buFont typeface="Courier New" pitchFamily="49" charset="0"/>
              <a:buChar char="o"/>
            </a:pPr>
            <a:r>
              <a:rPr lang="nn-NO" b="1" dirty="0"/>
              <a:t>RB1 :</a:t>
            </a:r>
            <a:r>
              <a:rPr lang="nn-NO" dirty="0"/>
              <a:t> Digital I/O.</a:t>
            </a:r>
          </a:p>
          <a:p>
            <a:pPr marL="285750" indent="-285750">
              <a:buFont typeface="Courier New" pitchFamily="49" charset="0"/>
              <a:buChar char="o"/>
            </a:pPr>
            <a:r>
              <a:rPr lang="nn-NO" b="1" dirty="0"/>
              <a:t>RB2 :</a:t>
            </a:r>
            <a:r>
              <a:rPr lang="nn-NO" dirty="0"/>
              <a:t> Digital I/O.</a:t>
            </a:r>
          </a:p>
          <a:p>
            <a:pPr marL="285750" indent="-285750">
              <a:buFont typeface="Courier New" pitchFamily="49" charset="0"/>
              <a:buChar char="o"/>
            </a:pPr>
            <a:r>
              <a:rPr lang="nn-NO" b="1" dirty="0"/>
              <a:t>RB3 :</a:t>
            </a:r>
            <a:r>
              <a:rPr lang="nn-NO" dirty="0"/>
              <a:t>Digital I/O.</a:t>
            </a:r>
          </a:p>
          <a:p>
            <a:pPr marL="285750" indent="-285750">
              <a:buFont typeface="Courier New" pitchFamily="49" charset="0"/>
              <a:buChar char="o"/>
            </a:pPr>
            <a:r>
              <a:rPr lang="en-US" b="1" dirty="0"/>
              <a:t>RB4 :</a:t>
            </a:r>
            <a:r>
              <a:rPr lang="en-US" dirty="0"/>
              <a:t> Digital I/O.</a:t>
            </a:r>
          </a:p>
          <a:p>
            <a:pPr marL="285750" indent="-285750">
              <a:buFont typeface="Courier New" pitchFamily="49" charset="0"/>
              <a:buChar char="o"/>
            </a:pPr>
            <a:r>
              <a:rPr lang="en-US" b="1" dirty="0"/>
              <a:t>RB5 :</a:t>
            </a:r>
            <a:r>
              <a:rPr lang="en-US" dirty="0"/>
              <a:t> Digital I/O.</a:t>
            </a:r>
          </a:p>
          <a:p>
            <a:pPr marL="285750" indent="-285750">
              <a:buFont typeface="Courier New" pitchFamily="49" charset="0"/>
              <a:buChar char="o"/>
            </a:pPr>
            <a:r>
              <a:rPr lang="en-US" b="1" dirty="0"/>
              <a:t>RB6/PGC :</a:t>
            </a:r>
            <a:r>
              <a:rPr lang="en-US" dirty="0"/>
              <a:t> Digital I/O. Can be used for in-circuit debugging (Programming Clock).</a:t>
            </a:r>
          </a:p>
          <a:p>
            <a:pPr marL="285750" indent="-285750">
              <a:buFont typeface="Courier New" pitchFamily="49" charset="0"/>
              <a:buChar char="o"/>
            </a:pPr>
            <a:r>
              <a:rPr lang="en-US" b="1" dirty="0"/>
              <a:t>RB7/PGD :</a:t>
            </a:r>
            <a:r>
              <a:rPr lang="en-US" dirty="0"/>
              <a:t> Digital I/O. Can be used for in-circuit debugging (Programming Data).</a:t>
            </a:r>
            <a:endParaRPr lang="ar-EG" dirty="0"/>
          </a:p>
        </p:txBody>
      </p:sp>
      <p:sp>
        <p:nvSpPr>
          <p:cNvPr id="11" name="TextBox 10">
            <a:extLst>
              <a:ext uri="{FF2B5EF4-FFF2-40B4-BE49-F238E27FC236}">
                <a16:creationId xmlns:a16="http://schemas.microsoft.com/office/drawing/2014/main" id="{66515F09-D1C4-4251-A7A8-A72FEFA946A3}"/>
              </a:ext>
            </a:extLst>
          </p:cNvPr>
          <p:cNvSpPr txBox="1"/>
          <p:nvPr/>
        </p:nvSpPr>
        <p:spPr>
          <a:xfrm>
            <a:off x="8248650" y="898595"/>
            <a:ext cx="6103620" cy="400110"/>
          </a:xfrm>
          <a:prstGeom prst="rect">
            <a:avLst/>
          </a:prstGeom>
          <a:noFill/>
        </p:spPr>
        <p:txBody>
          <a:bodyPr wrap="square">
            <a:spAutoFit/>
          </a:bodyPr>
          <a:lstStyle/>
          <a:p>
            <a:r>
              <a:rPr lang="en-US" sz="2000" b="1" dirty="0"/>
              <a:t>PORT_D :</a:t>
            </a:r>
            <a:endParaRPr lang="ar-EG" sz="2000" b="1" dirty="0"/>
          </a:p>
        </p:txBody>
      </p:sp>
      <p:sp>
        <p:nvSpPr>
          <p:cNvPr id="13" name="TextBox 12">
            <a:extLst>
              <a:ext uri="{FF2B5EF4-FFF2-40B4-BE49-F238E27FC236}">
                <a16:creationId xmlns:a16="http://schemas.microsoft.com/office/drawing/2014/main" id="{13B23536-3B6F-499D-9097-639CB798CC04}"/>
              </a:ext>
            </a:extLst>
          </p:cNvPr>
          <p:cNvSpPr txBox="1"/>
          <p:nvPr/>
        </p:nvSpPr>
        <p:spPr>
          <a:xfrm>
            <a:off x="8248650" y="1465957"/>
            <a:ext cx="2890008" cy="2308324"/>
          </a:xfrm>
          <a:prstGeom prst="rect">
            <a:avLst/>
          </a:prstGeom>
          <a:noFill/>
        </p:spPr>
        <p:txBody>
          <a:bodyPr wrap="square">
            <a:spAutoFit/>
          </a:bodyPr>
          <a:lstStyle/>
          <a:p>
            <a:pPr marL="285750" indent="-285750">
              <a:buFont typeface="Courier New" pitchFamily="49" charset="0"/>
              <a:buChar char="o"/>
            </a:pPr>
            <a:r>
              <a:rPr lang="en-US" b="1" dirty="0"/>
              <a:t>RD0 :</a:t>
            </a:r>
            <a:r>
              <a:rPr lang="en-US" dirty="0"/>
              <a:t>Digital I/O.</a:t>
            </a:r>
          </a:p>
          <a:p>
            <a:pPr marL="285750" indent="-285750">
              <a:buFont typeface="Courier New" pitchFamily="49" charset="0"/>
              <a:buChar char="o"/>
            </a:pPr>
            <a:r>
              <a:rPr lang="en-US" b="1" dirty="0"/>
              <a:t>RD1 :</a:t>
            </a:r>
            <a:r>
              <a:rPr lang="en-US" dirty="0"/>
              <a:t> Digital I/O.</a:t>
            </a:r>
          </a:p>
          <a:p>
            <a:pPr marL="285750" indent="-285750">
              <a:buFont typeface="Courier New" pitchFamily="49" charset="0"/>
              <a:buChar char="o"/>
            </a:pPr>
            <a:r>
              <a:rPr lang="en-US" b="1" dirty="0"/>
              <a:t>RD2 :</a:t>
            </a:r>
            <a:r>
              <a:rPr lang="en-US" dirty="0"/>
              <a:t> Digital I/O.</a:t>
            </a:r>
          </a:p>
          <a:p>
            <a:pPr marL="285750" indent="-285750">
              <a:buFont typeface="Courier New" pitchFamily="49" charset="0"/>
              <a:buChar char="o"/>
            </a:pPr>
            <a:r>
              <a:rPr lang="en-US" b="1" dirty="0"/>
              <a:t>RD3 :</a:t>
            </a:r>
            <a:r>
              <a:rPr lang="en-US" dirty="0"/>
              <a:t> Digital I/O.</a:t>
            </a:r>
          </a:p>
          <a:p>
            <a:pPr marL="285750" indent="-285750">
              <a:buFont typeface="Courier New" pitchFamily="49" charset="0"/>
              <a:buChar char="o"/>
            </a:pPr>
            <a:r>
              <a:rPr lang="en-US" b="1" dirty="0"/>
              <a:t>RD4 :</a:t>
            </a:r>
            <a:r>
              <a:rPr lang="en-US" dirty="0"/>
              <a:t> Digital I/O.</a:t>
            </a:r>
          </a:p>
          <a:p>
            <a:pPr marL="285750" indent="-285750">
              <a:buFont typeface="Courier New" pitchFamily="49" charset="0"/>
              <a:buChar char="o"/>
            </a:pPr>
            <a:r>
              <a:rPr lang="en-US" b="1" dirty="0"/>
              <a:t>RD5 :</a:t>
            </a:r>
            <a:r>
              <a:rPr lang="en-US" dirty="0"/>
              <a:t> Digital I/O.</a:t>
            </a:r>
          </a:p>
          <a:p>
            <a:pPr marL="285750" indent="-285750">
              <a:buFont typeface="Courier New" pitchFamily="49" charset="0"/>
              <a:buChar char="o"/>
            </a:pPr>
            <a:r>
              <a:rPr lang="en-US" b="1" dirty="0"/>
              <a:t>RD6 :</a:t>
            </a:r>
            <a:r>
              <a:rPr lang="en-US" dirty="0"/>
              <a:t> Digital I/O.</a:t>
            </a:r>
          </a:p>
          <a:p>
            <a:pPr marL="285750" indent="-285750">
              <a:buFont typeface="Courier New" pitchFamily="49" charset="0"/>
              <a:buChar char="o"/>
            </a:pPr>
            <a:r>
              <a:rPr lang="en-US" b="1" dirty="0"/>
              <a:t>RD7 :</a:t>
            </a:r>
            <a:r>
              <a:rPr lang="en-US" dirty="0"/>
              <a:t> Digital I/O.</a:t>
            </a:r>
            <a:endParaRPr lang="ar-EG" dirty="0"/>
          </a:p>
        </p:txBody>
      </p:sp>
    </p:spTree>
    <p:extLst>
      <p:ext uri="{BB962C8B-B14F-4D97-AF65-F5344CB8AC3E}">
        <p14:creationId xmlns:p14="http://schemas.microsoft.com/office/powerpoint/2010/main" val="2136971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206B05-3F69-49FC-8D36-10C8A7AE2855}"/>
              </a:ext>
            </a:extLst>
          </p:cNvPr>
          <p:cNvSpPr txBox="1"/>
          <p:nvPr/>
        </p:nvSpPr>
        <p:spPr>
          <a:xfrm>
            <a:off x="1497330" y="1056650"/>
            <a:ext cx="6103620" cy="400110"/>
          </a:xfrm>
          <a:prstGeom prst="rect">
            <a:avLst/>
          </a:prstGeom>
          <a:noFill/>
        </p:spPr>
        <p:txBody>
          <a:bodyPr wrap="square">
            <a:spAutoFit/>
          </a:bodyPr>
          <a:lstStyle/>
          <a:p>
            <a:r>
              <a:rPr lang="en-US" sz="2000" b="1" dirty="0"/>
              <a:t>PORT_E </a:t>
            </a:r>
          </a:p>
        </p:txBody>
      </p:sp>
      <p:sp>
        <p:nvSpPr>
          <p:cNvPr id="5" name="TextBox 4">
            <a:extLst>
              <a:ext uri="{FF2B5EF4-FFF2-40B4-BE49-F238E27FC236}">
                <a16:creationId xmlns:a16="http://schemas.microsoft.com/office/drawing/2014/main" id="{CC84F2F0-8B5D-435F-A468-355A19F9C83F}"/>
              </a:ext>
            </a:extLst>
          </p:cNvPr>
          <p:cNvSpPr txBox="1"/>
          <p:nvPr/>
        </p:nvSpPr>
        <p:spPr>
          <a:xfrm>
            <a:off x="1497330" y="1720840"/>
            <a:ext cx="2503170" cy="4524315"/>
          </a:xfrm>
          <a:prstGeom prst="rect">
            <a:avLst/>
          </a:prstGeom>
          <a:noFill/>
        </p:spPr>
        <p:txBody>
          <a:bodyPr wrap="square">
            <a:spAutoFit/>
          </a:bodyPr>
          <a:lstStyle/>
          <a:p>
            <a:pPr marL="285750" indent="-285750">
              <a:buFont typeface="Courier New" pitchFamily="49" charset="0"/>
              <a:buChar char="o"/>
            </a:pPr>
            <a:r>
              <a:rPr lang="en-US" b="1" dirty="0"/>
              <a:t>RE0 :</a:t>
            </a:r>
            <a:r>
              <a:rPr lang="en-US" dirty="0"/>
              <a:t> Digital I/O. Can also be used as an address/data bus line.</a:t>
            </a:r>
          </a:p>
          <a:p>
            <a:pPr marL="285750" indent="-285750">
              <a:buFont typeface="Courier New" pitchFamily="49" charset="0"/>
              <a:buChar char="o"/>
            </a:pPr>
            <a:r>
              <a:rPr lang="en-US" b="1" dirty="0"/>
              <a:t>RE1 :</a:t>
            </a:r>
            <a:r>
              <a:rPr lang="en-US" dirty="0"/>
              <a:t> Digital I/O. Can also be used as an address/data bus line.</a:t>
            </a:r>
          </a:p>
          <a:p>
            <a:pPr marL="285750" indent="-285750">
              <a:buFont typeface="Courier New" pitchFamily="49" charset="0"/>
              <a:buChar char="o"/>
            </a:pPr>
            <a:r>
              <a:rPr lang="en-US" b="1" dirty="0"/>
              <a:t>RE2 :</a:t>
            </a:r>
            <a:r>
              <a:rPr lang="en-US" dirty="0"/>
              <a:t> Digital I/O. Can also be used as an address/data bus line.</a:t>
            </a:r>
          </a:p>
          <a:p>
            <a:pPr marL="285750" indent="-285750">
              <a:buFont typeface="Courier New" pitchFamily="49" charset="0"/>
              <a:buChar char="o"/>
            </a:pPr>
            <a:r>
              <a:rPr lang="en-US" b="1" dirty="0"/>
              <a:t>RE3 :</a:t>
            </a:r>
            <a:r>
              <a:rPr lang="en-US" dirty="0"/>
              <a:t> Digital I/O. Can also be used as an address/data bus line.</a:t>
            </a:r>
            <a:endParaRPr lang="ar-EG" dirty="0"/>
          </a:p>
        </p:txBody>
      </p:sp>
      <p:sp>
        <p:nvSpPr>
          <p:cNvPr id="7" name="TextBox 6">
            <a:extLst>
              <a:ext uri="{FF2B5EF4-FFF2-40B4-BE49-F238E27FC236}">
                <a16:creationId xmlns:a16="http://schemas.microsoft.com/office/drawing/2014/main" id="{AF3A4A2A-B0D4-4992-9C33-62B8009A7B36}"/>
              </a:ext>
            </a:extLst>
          </p:cNvPr>
          <p:cNvSpPr txBox="1"/>
          <p:nvPr/>
        </p:nvSpPr>
        <p:spPr>
          <a:xfrm>
            <a:off x="6075045" y="1050935"/>
            <a:ext cx="6103620" cy="400110"/>
          </a:xfrm>
          <a:prstGeom prst="rect">
            <a:avLst/>
          </a:prstGeom>
          <a:noFill/>
        </p:spPr>
        <p:txBody>
          <a:bodyPr wrap="square">
            <a:spAutoFit/>
          </a:bodyPr>
          <a:lstStyle/>
          <a:p>
            <a:r>
              <a:rPr lang="en-US" sz="2000" b="1" dirty="0"/>
              <a:t>Another Pins:</a:t>
            </a:r>
            <a:endParaRPr lang="ar-EG" sz="2000" b="1" dirty="0"/>
          </a:p>
        </p:txBody>
      </p:sp>
      <p:sp>
        <p:nvSpPr>
          <p:cNvPr id="9" name="TextBox 8">
            <a:extLst>
              <a:ext uri="{FF2B5EF4-FFF2-40B4-BE49-F238E27FC236}">
                <a16:creationId xmlns:a16="http://schemas.microsoft.com/office/drawing/2014/main" id="{46A4A0F8-F0B6-41D4-9709-7DCE2CFED27C}"/>
              </a:ext>
            </a:extLst>
          </p:cNvPr>
          <p:cNvSpPr txBox="1"/>
          <p:nvPr/>
        </p:nvSpPr>
        <p:spPr>
          <a:xfrm>
            <a:off x="6096000" y="1720839"/>
            <a:ext cx="2503170" cy="4524315"/>
          </a:xfrm>
          <a:prstGeom prst="rect">
            <a:avLst/>
          </a:prstGeom>
          <a:noFill/>
        </p:spPr>
        <p:txBody>
          <a:bodyPr wrap="square">
            <a:spAutoFit/>
          </a:bodyPr>
          <a:lstStyle/>
          <a:p>
            <a:pPr marL="285750" indent="-285750">
              <a:buFont typeface="Courier New" pitchFamily="49" charset="0"/>
              <a:buChar char="o"/>
            </a:pPr>
            <a:r>
              <a:rPr lang="en-US" b="1" dirty="0"/>
              <a:t>MCLR :</a:t>
            </a:r>
            <a:r>
              <a:rPr lang="en-US" dirty="0"/>
              <a:t> Master Clear Reset. Used to reset the microcontroller. Typically connected to a pull-up resistor and a capacitor to ground.</a:t>
            </a:r>
          </a:p>
          <a:p>
            <a:pPr marL="285750" indent="-285750">
              <a:buFont typeface="Courier New" pitchFamily="49" charset="0"/>
              <a:buChar char="o"/>
            </a:pPr>
            <a:r>
              <a:rPr lang="en-US" b="1" dirty="0"/>
              <a:t>VREF+ :</a:t>
            </a:r>
            <a:r>
              <a:rPr lang="en-US" dirty="0"/>
              <a:t> Reference voltage for analog-to-digital conversion (ADC) input.</a:t>
            </a:r>
          </a:p>
          <a:p>
            <a:pPr marL="285750" indent="-285750">
              <a:buFont typeface="Courier New" pitchFamily="49" charset="0"/>
              <a:buChar char="o"/>
            </a:pPr>
            <a:r>
              <a:rPr lang="en-US" b="1" dirty="0"/>
              <a:t>VREF- :</a:t>
            </a:r>
            <a:r>
              <a:rPr lang="en-US" dirty="0"/>
              <a:t> Ground reference voltage for ADC input.</a:t>
            </a:r>
          </a:p>
          <a:p>
            <a:pPr marL="285750" indent="-285750">
              <a:buFont typeface="Courier New" pitchFamily="49" charset="0"/>
              <a:buChar char="o"/>
            </a:pPr>
            <a:r>
              <a:rPr lang="en-US" b="1" dirty="0"/>
              <a:t>T0CKI :</a:t>
            </a:r>
            <a:r>
              <a:rPr lang="en-US" dirty="0"/>
              <a:t> Timer0 clock input.</a:t>
            </a:r>
            <a:endParaRPr lang="ar-EG" dirty="0"/>
          </a:p>
        </p:txBody>
      </p:sp>
    </p:spTree>
    <p:extLst>
      <p:ext uri="{BB962C8B-B14F-4D97-AF65-F5344CB8AC3E}">
        <p14:creationId xmlns:p14="http://schemas.microsoft.com/office/powerpoint/2010/main" val="2933297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75311-0D71-469C-B617-5B95A5B5DEBE}"/>
              </a:ext>
            </a:extLst>
          </p:cNvPr>
          <p:cNvSpPr>
            <a:spLocks noGrp="1"/>
          </p:cNvSpPr>
          <p:nvPr>
            <p:ph type="title"/>
          </p:nvPr>
        </p:nvSpPr>
        <p:spPr>
          <a:xfrm>
            <a:off x="1143001" y="137160"/>
            <a:ext cx="9905998" cy="1478570"/>
          </a:xfrm>
        </p:spPr>
        <p:txBody>
          <a:bodyPr/>
          <a:lstStyle/>
          <a:p>
            <a:r>
              <a:rPr lang="en-US" dirty="0"/>
              <a:t>The Functions Of The Main Blocks In PIC16f877A : </a:t>
            </a:r>
          </a:p>
        </p:txBody>
      </p:sp>
      <p:pic>
        <p:nvPicPr>
          <p:cNvPr id="5" name="Content Placeholder 4">
            <a:extLst>
              <a:ext uri="{FF2B5EF4-FFF2-40B4-BE49-F238E27FC236}">
                <a16:creationId xmlns:a16="http://schemas.microsoft.com/office/drawing/2014/main" id="{10B2DD2C-3714-4C91-B50F-B787D9965436}"/>
              </a:ext>
            </a:extLst>
          </p:cNvPr>
          <p:cNvPicPr>
            <a:picLocks noGrp="1" noChangeAspect="1"/>
          </p:cNvPicPr>
          <p:nvPr>
            <p:ph idx="1"/>
          </p:nvPr>
        </p:nvPicPr>
        <p:blipFill>
          <a:blip r:embed="rId2"/>
          <a:stretch>
            <a:fillRect/>
          </a:stretch>
        </p:blipFill>
        <p:spPr>
          <a:xfrm>
            <a:off x="1314451" y="1417320"/>
            <a:ext cx="5577839" cy="5303520"/>
          </a:xfrm>
        </p:spPr>
      </p:pic>
    </p:spTree>
    <p:extLst>
      <p:ext uri="{BB962C8B-B14F-4D97-AF65-F5344CB8AC3E}">
        <p14:creationId xmlns:p14="http://schemas.microsoft.com/office/powerpoint/2010/main" val="2503410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218E8C-AFEB-4739-91F4-D9A219694266}"/>
              </a:ext>
            </a:extLst>
          </p:cNvPr>
          <p:cNvSpPr txBox="1"/>
          <p:nvPr/>
        </p:nvSpPr>
        <p:spPr>
          <a:xfrm>
            <a:off x="1188720" y="140994"/>
            <a:ext cx="10138410" cy="6581032"/>
          </a:xfrm>
          <a:prstGeom prst="rect">
            <a:avLst/>
          </a:prstGeom>
          <a:noFill/>
        </p:spPr>
        <p:txBody>
          <a:bodyPr wrap="square">
            <a:spAutoFit/>
          </a:bodyPr>
          <a:lstStyle/>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1</a:t>
            </a:r>
            <a:r>
              <a:rPr lang="en-US" sz="1800" b="1" dirty="0">
                <a:effectLst/>
                <a:latin typeface="Calibri" panose="020F0502020204030204" pitchFamily="34" charset="0"/>
                <a:ea typeface="Calibri" panose="020F0502020204030204" pitchFamily="34" charset="0"/>
                <a:cs typeface="Arial" panose="020B0604020202020204" pitchFamily="34" charset="0"/>
              </a:rPr>
              <a:t>. ALU (Arithmetic Logic Unit):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The ALU performs arithmetic and logic operations on the data received from the registers and memory.</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It can perform operations like addition, subtraction, AND, OR, XOR, and shift operations.</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a:t>
            </a:r>
          </a:p>
          <a:p>
            <a:pPr marL="0" marR="0">
              <a:lnSpc>
                <a:spcPct val="115000"/>
              </a:lnSpc>
              <a:spcBef>
                <a:spcPts val="0"/>
              </a:spcBef>
              <a:spcAft>
                <a:spcPts val="1000"/>
              </a:spcAft>
            </a:pPr>
            <a:r>
              <a:rPr lang="en-US" sz="1800" b="1" dirty="0">
                <a:effectLst/>
                <a:latin typeface="Calibri" panose="020F0502020204030204" pitchFamily="34" charset="0"/>
                <a:ea typeface="Calibri" panose="020F0502020204030204" pitchFamily="34" charset="0"/>
                <a:cs typeface="Arial" panose="020B0604020202020204" pitchFamily="34" charset="0"/>
              </a:rPr>
              <a:t>2. Status and Control: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This block stores the status of the ALU operations and system flags like Carry, Zero, Overflow, and others.</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It controls various aspects of the microcontroller's operation, such as enabling/disabling interrupts, setting the operating mode, and managing power consumption.</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a:t>
            </a:r>
          </a:p>
          <a:p>
            <a:pPr marL="0" marR="0">
              <a:lnSpc>
                <a:spcPct val="115000"/>
              </a:lnSpc>
              <a:spcBef>
                <a:spcPts val="0"/>
              </a:spcBef>
              <a:spcAft>
                <a:spcPts val="1000"/>
              </a:spcAft>
            </a:pPr>
            <a:r>
              <a:rPr lang="en-US" sz="1800" b="1" dirty="0">
                <a:effectLst/>
                <a:latin typeface="Calibri" panose="020F0502020204030204" pitchFamily="34" charset="0"/>
                <a:ea typeface="Calibri" panose="020F0502020204030204" pitchFamily="34" charset="0"/>
                <a:cs typeface="Arial" panose="020B0604020202020204" pitchFamily="34" charset="0"/>
              </a:rPr>
              <a:t>3. Program Counter (PC):</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The Program Counter is a special register that holds the address of the next instruction to be fetched and executed.</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It increments automatically after fetching each instruction, pointing to the next instruction in the program memory.</a:t>
            </a:r>
          </a:p>
          <a:p>
            <a:pPr marL="0" marR="0">
              <a:lnSpc>
                <a:spcPct val="115000"/>
              </a:lnSpc>
              <a:spcBef>
                <a:spcPts val="0"/>
              </a:spcBef>
              <a:spcAft>
                <a:spcPts val="10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3154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2F50F69-1FAE-4463-86D0-813078C98DCB}"/>
              </a:ext>
            </a:extLst>
          </p:cNvPr>
          <p:cNvSpPr txBox="1"/>
          <p:nvPr/>
        </p:nvSpPr>
        <p:spPr>
          <a:xfrm>
            <a:off x="1223010" y="0"/>
            <a:ext cx="10161270" cy="6390339"/>
          </a:xfrm>
          <a:prstGeom prst="rect">
            <a:avLst/>
          </a:prstGeom>
          <a:noFill/>
        </p:spPr>
        <p:txBody>
          <a:bodyPr wrap="square">
            <a:spAutoFit/>
          </a:bodyPr>
          <a:lstStyle/>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a:t>
            </a:r>
          </a:p>
          <a:p>
            <a:pPr marL="0" marR="0">
              <a:lnSpc>
                <a:spcPct val="115000"/>
              </a:lnSpc>
              <a:spcBef>
                <a:spcPts val="0"/>
              </a:spcBef>
              <a:spcAft>
                <a:spcPts val="1000"/>
              </a:spcAft>
            </a:pPr>
            <a:r>
              <a:rPr lang="en-US" sz="1800" b="1" dirty="0">
                <a:effectLst/>
                <a:latin typeface="Calibri" panose="020F0502020204030204" pitchFamily="34" charset="0"/>
                <a:ea typeface="Calibri" panose="020F0502020204030204" pitchFamily="34" charset="0"/>
                <a:cs typeface="Arial" panose="020B0604020202020204" pitchFamily="34" charset="0"/>
              </a:rPr>
              <a:t>4. Flash Program Memory: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This is the non-volatile memory where the program code is stored.</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The program memory is typically programmed during development and retains the program even when power is removed.</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a:t>
            </a:r>
          </a:p>
          <a:p>
            <a:pPr marL="0" marR="0">
              <a:lnSpc>
                <a:spcPct val="115000"/>
              </a:lnSpc>
              <a:spcBef>
                <a:spcPts val="0"/>
              </a:spcBef>
              <a:spcAft>
                <a:spcPts val="1000"/>
              </a:spcAft>
            </a:pPr>
            <a:r>
              <a:rPr lang="en-US" sz="1800" b="1" dirty="0">
                <a:effectLst/>
                <a:latin typeface="Calibri" panose="020F0502020204030204" pitchFamily="34" charset="0"/>
                <a:ea typeface="Calibri" panose="020F0502020204030204" pitchFamily="34" charset="0"/>
                <a:cs typeface="Arial" panose="020B0604020202020204" pitchFamily="34" charset="0"/>
              </a:rPr>
              <a:t>5. Instruction Register (IR):</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The Instruction Register temporarily stores the current instruction being executed.</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It holds the opcode fetched from the program memory before decoding and execution.</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a:t>
            </a:r>
          </a:p>
          <a:p>
            <a:pPr marL="0" marR="0">
              <a:lnSpc>
                <a:spcPct val="115000"/>
              </a:lnSpc>
              <a:spcBef>
                <a:spcPts val="0"/>
              </a:spcBef>
              <a:spcAft>
                <a:spcPts val="1000"/>
              </a:spcAft>
            </a:pPr>
            <a:r>
              <a:rPr lang="en-US" sz="1800" b="1" dirty="0">
                <a:effectLst/>
                <a:latin typeface="Calibri" panose="020F0502020204030204" pitchFamily="34" charset="0"/>
                <a:ea typeface="Calibri" panose="020F0502020204030204" pitchFamily="34" charset="0"/>
                <a:cs typeface="Arial" panose="020B0604020202020204" pitchFamily="34" charset="0"/>
              </a:rPr>
              <a:t>6. Instruction Decoder:</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The Instruction Decoder is responsible for interpreting the opcode fetched from the program memory.</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It decodes the instruction to determine the operation to be performed by the ALU and other blocks.</a:t>
            </a:r>
          </a:p>
          <a:p>
            <a:pPr marL="0" marR="0">
              <a:lnSpc>
                <a:spcPct val="115000"/>
              </a:lnSpc>
              <a:spcBef>
                <a:spcPts val="0"/>
              </a:spcBef>
              <a:spcAft>
                <a:spcPts val="1000"/>
              </a:spcAft>
            </a:pPr>
            <a:r>
              <a:rPr lang="en-US" sz="1800" dirty="0">
                <a:effectLst/>
                <a:latin typeface="Calibri" panose="020F0502020204030204" pitchFamily="34" charset="0"/>
                <a:ea typeface="Calibri" panose="020F0502020204030204" pitchFamily="34" charset="0"/>
                <a:cs typeface="Arial" panose="020B0604020202020204" pitchFamily="34" charset="0"/>
              </a:rPr>
              <a:t>   - Based on the decoded instruction, the decoder controls the flow of data and operations within the       microcontroller</a:t>
            </a:r>
            <a:endParaRPr lang="en-US" dirty="0"/>
          </a:p>
        </p:txBody>
      </p:sp>
    </p:spTree>
    <p:extLst>
      <p:ext uri="{BB962C8B-B14F-4D97-AF65-F5344CB8AC3E}">
        <p14:creationId xmlns:p14="http://schemas.microsoft.com/office/powerpoint/2010/main" val="1510572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D1CE0-D24E-4CCE-BEEC-004C2A435C54}"/>
              </a:ext>
            </a:extLst>
          </p:cNvPr>
          <p:cNvSpPr>
            <a:spLocks noGrp="1"/>
          </p:cNvSpPr>
          <p:nvPr>
            <p:ph type="title"/>
          </p:nvPr>
        </p:nvSpPr>
        <p:spPr>
          <a:xfrm>
            <a:off x="1255711" y="91439"/>
            <a:ext cx="9906000" cy="1183957"/>
          </a:xfrm>
        </p:spPr>
        <p:txBody>
          <a:bodyPr/>
          <a:lstStyle/>
          <a:p>
            <a:r>
              <a:rPr lang="en-US" dirty="0"/>
              <a:t>Reasons Why a Led, Which is Connected to RA4 for Flashing Not Working Probably ?</a:t>
            </a:r>
          </a:p>
        </p:txBody>
      </p:sp>
      <p:sp>
        <p:nvSpPr>
          <p:cNvPr id="3" name="Text Placeholder 2">
            <a:extLst>
              <a:ext uri="{FF2B5EF4-FFF2-40B4-BE49-F238E27FC236}">
                <a16:creationId xmlns:a16="http://schemas.microsoft.com/office/drawing/2014/main" id="{D72F3961-4656-4257-8E44-771918E76ADF}"/>
              </a:ext>
            </a:extLst>
          </p:cNvPr>
          <p:cNvSpPr>
            <a:spLocks noGrp="1"/>
          </p:cNvSpPr>
          <p:nvPr>
            <p:ph type="body" idx="1"/>
          </p:nvPr>
        </p:nvSpPr>
        <p:spPr>
          <a:xfrm>
            <a:off x="1141411" y="5554980"/>
            <a:ext cx="527369" cy="244158"/>
          </a:xfrm>
        </p:spPr>
        <p:txBody>
          <a:bodyPr>
            <a:normAutofit fontScale="55000" lnSpcReduction="20000"/>
          </a:bodyPr>
          <a:lstStyle/>
          <a:p>
            <a:endParaRPr lang="en-US" dirty="0"/>
          </a:p>
        </p:txBody>
      </p:sp>
      <p:pic>
        <p:nvPicPr>
          <p:cNvPr id="4" name="Picture 3" descr="C:\Users\SOUQ\Desktop\embeded project\احمد صابر سيد عيد ابو السعود\pin A4.PNG">
            <a:extLst>
              <a:ext uri="{FF2B5EF4-FFF2-40B4-BE49-F238E27FC236}">
                <a16:creationId xmlns:a16="http://schemas.microsoft.com/office/drawing/2014/main" id="{59EB29C7-8BFA-4901-A91B-46CB918634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8780" y="3697152"/>
            <a:ext cx="1995714" cy="244710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3358977-67B8-466B-9AD7-BED9988044AC}"/>
              </a:ext>
            </a:extLst>
          </p:cNvPr>
          <p:cNvSpPr txBox="1"/>
          <p:nvPr/>
        </p:nvSpPr>
        <p:spPr>
          <a:xfrm>
            <a:off x="1255711" y="1529578"/>
            <a:ext cx="10709909" cy="1477328"/>
          </a:xfrm>
          <a:prstGeom prst="rect">
            <a:avLst/>
          </a:prstGeom>
          <a:noFill/>
        </p:spPr>
        <p:txBody>
          <a:bodyPr wrap="square">
            <a:spAutoFit/>
          </a:bodyPr>
          <a:lstStyle/>
          <a:p>
            <a:r>
              <a:rPr lang="en-US" dirty="0"/>
              <a:t>Pin A4:</a:t>
            </a:r>
          </a:p>
          <a:p>
            <a:pPr marL="285750" indent="-285750">
              <a:buFont typeface="Wingdings" pitchFamily="2" charset="2"/>
              <a:buChar char="§"/>
            </a:pPr>
            <a:r>
              <a:rPr lang="en-US" dirty="0"/>
              <a:t>Pin A4 is Digital I/O pin .</a:t>
            </a:r>
          </a:p>
          <a:p>
            <a:pPr marL="285750" indent="-285750">
              <a:buFont typeface="Wingdings" pitchFamily="2" charset="2"/>
              <a:buChar char="§"/>
            </a:pPr>
            <a:r>
              <a:rPr lang="en-US" dirty="0"/>
              <a:t>Led on A4 work when connected as sink but source the led not work.</a:t>
            </a:r>
          </a:p>
          <a:p>
            <a:pPr marL="285750" indent="-285750">
              <a:buFont typeface="Wingdings" pitchFamily="2" charset="2"/>
              <a:buChar char="§"/>
            </a:pPr>
            <a:r>
              <a:rPr lang="en-US" dirty="0"/>
              <a:t>When gate = 0V the NMOS is S.C then the led is connected between to ground and have no voltage.</a:t>
            </a:r>
          </a:p>
          <a:p>
            <a:pPr marL="285750" indent="-285750">
              <a:buFont typeface="Wingdings" pitchFamily="2" charset="2"/>
              <a:buChar char="§"/>
            </a:pPr>
            <a:r>
              <a:rPr lang="en-US" dirty="0"/>
              <a:t>When gate =5V the NMOS is O.C and the led is connected to ground and open circuit with unknown voltage . </a:t>
            </a:r>
          </a:p>
        </p:txBody>
      </p:sp>
      <p:sp>
        <p:nvSpPr>
          <p:cNvPr id="12" name="TextBox 11">
            <a:extLst>
              <a:ext uri="{FF2B5EF4-FFF2-40B4-BE49-F238E27FC236}">
                <a16:creationId xmlns:a16="http://schemas.microsoft.com/office/drawing/2014/main" id="{8F2AD9F4-3A4A-40DA-99D9-6D65480A6C25}"/>
              </a:ext>
            </a:extLst>
          </p:cNvPr>
          <p:cNvSpPr txBox="1"/>
          <p:nvPr/>
        </p:nvSpPr>
        <p:spPr>
          <a:xfrm>
            <a:off x="1577340" y="3167363"/>
            <a:ext cx="9418320" cy="369332"/>
          </a:xfrm>
          <a:prstGeom prst="rect">
            <a:avLst/>
          </a:prstGeom>
          <a:noFill/>
        </p:spPr>
        <p:txBody>
          <a:bodyPr wrap="square">
            <a:spAutoFit/>
          </a:bodyPr>
          <a:lstStyle/>
          <a:p>
            <a:r>
              <a:rPr lang="en-US" dirty="0"/>
              <a:t>Pin A4:													       another Pin:</a:t>
            </a:r>
          </a:p>
        </p:txBody>
      </p:sp>
      <p:pic>
        <p:nvPicPr>
          <p:cNvPr id="13" name="Picture 2" descr="C:\Users\SOUQ\Desktop\embeded project\احمد صابر سيد عيد ابو السعود\any pin.PNG">
            <a:extLst>
              <a:ext uri="{FF2B5EF4-FFF2-40B4-BE49-F238E27FC236}">
                <a16:creationId xmlns:a16="http://schemas.microsoft.com/office/drawing/2014/main" id="{617F62EB-4139-41C5-8B5D-009321B710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27508" y="3697152"/>
            <a:ext cx="1995714" cy="2440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22929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226</TotalTime>
  <Words>1402</Words>
  <Application>Microsoft Office PowerPoint</Application>
  <PresentationFormat>Widescreen</PresentationFormat>
  <Paragraphs>136</Paragraphs>
  <Slides>20</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Courier New</vt:lpstr>
      <vt:lpstr>Tw Cen MT</vt:lpstr>
      <vt:lpstr>Wingdings</vt:lpstr>
      <vt:lpstr>Circuit</vt:lpstr>
      <vt:lpstr>Name / Ahmed ashraf Abdelhady </vt:lpstr>
      <vt:lpstr>Task 1 </vt:lpstr>
      <vt:lpstr>Describe all the pins of PIC16f877A:</vt:lpstr>
      <vt:lpstr>PowerPoint Presentation</vt:lpstr>
      <vt:lpstr>PowerPoint Presentation</vt:lpstr>
      <vt:lpstr>The Functions Of The Main Blocks In PIC16f877A : </vt:lpstr>
      <vt:lpstr>PowerPoint Presentation</vt:lpstr>
      <vt:lpstr>PowerPoint Presentation</vt:lpstr>
      <vt:lpstr>Reasons Why a Led, Which is Connected to RA4 for Flashing Not Working Probably ?</vt:lpstr>
      <vt:lpstr>PowerPoint Presentation</vt:lpstr>
      <vt:lpstr>Characteristics Comparison: ATMega328P vs PIC16F877A. </vt:lpstr>
      <vt:lpstr>PowerPoint Presentation</vt:lpstr>
      <vt:lpstr>Examples of Embedded Systems where ATMega328P is a Better Choice: </vt:lpstr>
      <vt:lpstr>task2</vt:lpstr>
      <vt:lpstr>The circuit</vt:lpstr>
      <vt:lpstr>Video of the circuit</vt:lpstr>
      <vt:lpstr>Components :</vt:lpstr>
      <vt:lpstr>Code :</vt:lpstr>
      <vt:lpstr>Mechanism :</vt:lpstr>
      <vt:lpstr>Thanks for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 Ahmed ashraf Abdelhadi</dc:title>
  <dc:creator>ahmed ashraf</dc:creator>
  <cp:lastModifiedBy>ahmed ashraf</cp:lastModifiedBy>
  <cp:revision>14</cp:revision>
  <dcterms:created xsi:type="dcterms:W3CDTF">2024-08-07T20:19:14Z</dcterms:created>
  <dcterms:modified xsi:type="dcterms:W3CDTF">2024-08-09T05:39:06Z</dcterms:modified>
</cp:coreProperties>
</file>

<file path=docProps/thumbnail.jpeg>
</file>